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5" r:id="rId4"/>
    <p:sldId id="258" r:id="rId5"/>
    <p:sldId id="259" r:id="rId6"/>
    <p:sldId id="274" r:id="rId7"/>
    <p:sldId id="267" r:id="rId8"/>
    <p:sldId id="272" r:id="rId9"/>
    <p:sldId id="266" r:id="rId10"/>
    <p:sldId id="273" r:id="rId11"/>
    <p:sldId id="264" r:id="rId12"/>
    <p:sldId id="269" r:id="rId13"/>
    <p:sldId id="268" r:id="rId14"/>
    <p:sldId id="277" r:id="rId15"/>
    <p:sldId id="271" r:id="rId16"/>
    <p:sldId id="2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3816" userDrawn="1">
          <p15:clr>
            <a:srgbClr val="A4A3A4"/>
          </p15:clr>
        </p15:guide>
        <p15:guide id="3" pos="5760" userDrawn="1">
          <p15:clr>
            <a:srgbClr val="A4A3A4"/>
          </p15:clr>
        </p15:guide>
        <p15:guide id="4" pos="96" userDrawn="1">
          <p15:clr>
            <a:srgbClr val="A4A3A4"/>
          </p15:clr>
        </p15:guide>
        <p15:guide id="5" orient="horz" pos="792" userDrawn="1">
          <p15:clr>
            <a:srgbClr val="A4A3A4"/>
          </p15:clr>
        </p15:guide>
        <p15:guide id="6" orient="horz" pos="528" userDrawn="1">
          <p15:clr>
            <a:srgbClr val="A4A3A4"/>
          </p15:clr>
        </p15:guide>
        <p15:guide id="7" orient="horz" pos="2400" userDrawn="1">
          <p15:clr>
            <a:srgbClr val="A4A3A4"/>
          </p15:clr>
        </p15:guide>
        <p15:guide id="8" pos="1920" userDrawn="1">
          <p15:clr>
            <a:srgbClr val="A4A3A4"/>
          </p15:clr>
        </p15:guide>
        <p15:guide id="9" pos="75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8042" autoAdjust="0"/>
  </p:normalViewPr>
  <p:slideViewPr>
    <p:cSldViewPr snapToGrid="0">
      <p:cViewPr varScale="1">
        <p:scale>
          <a:sx n="70" d="100"/>
          <a:sy n="70" d="100"/>
        </p:scale>
        <p:origin x="672" y="48"/>
      </p:cViewPr>
      <p:guideLst>
        <p:guide orient="horz" pos="144"/>
        <p:guide pos="3816"/>
        <p:guide pos="5760"/>
        <p:guide pos="96"/>
        <p:guide orient="horz" pos="792"/>
        <p:guide orient="horz" pos="528"/>
        <p:guide orient="horz" pos="2400"/>
        <p:guide pos="1920"/>
        <p:guide pos="7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AFC758-170A-4F70-ADF0-84A4C1DD0EAB}" type="datetimeFigureOut">
              <a:rPr lang="en-US" smtClean="0"/>
              <a:t>6/25/2018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0866CC-3D19-44B7-B448-788FCC1412F0}" type="slidenum">
              <a:rPr lang="en-US" smtClean="0"/>
              <a:t>‹#›</a:t>
            </a:fld>
            <a:endParaRPr lang="en-US"/>
          </a:p>
        </p:txBody>
      </p:sp>
    </p:spTree>
    <p:extLst>
      <p:ext uri="{BB962C8B-B14F-4D97-AF65-F5344CB8AC3E}">
        <p14:creationId xmlns:p14="http://schemas.microsoft.com/office/powerpoint/2010/main" val="109069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866CC-3D19-44B7-B448-788FCC1412F0}" type="slidenum">
              <a:rPr lang="en-US" smtClean="0"/>
              <a:t>3</a:t>
            </a:fld>
            <a:endParaRPr lang="en-US"/>
          </a:p>
        </p:txBody>
      </p:sp>
    </p:spTree>
    <p:extLst>
      <p:ext uri="{BB962C8B-B14F-4D97-AF65-F5344CB8AC3E}">
        <p14:creationId xmlns:p14="http://schemas.microsoft.com/office/powerpoint/2010/main" val="162201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866CC-3D19-44B7-B448-788FCC1412F0}" type="slidenum">
              <a:rPr lang="en-US" smtClean="0"/>
              <a:t>5</a:t>
            </a:fld>
            <a:endParaRPr lang="en-US"/>
          </a:p>
        </p:txBody>
      </p:sp>
    </p:spTree>
    <p:extLst>
      <p:ext uri="{BB962C8B-B14F-4D97-AF65-F5344CB8AC3E}">
        <p14:creationId xmlns:p14="http://schemas.microsoft.com/office/powerpoint/2010/main" val="173409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866CC-3D19-44B7-B448-788FCC1412F0}" type="slidenum">
              <a:rPr lang="en-US" smtClean="0"/>
              <a:t>9</a:t>
            </a:fld>
            <a:endParaRPr lang="en-US"/>
          </a:p>
        </p:txBody>
      </p:sp>
    </p:spTree>
    <p:extLst>
      <p:ext uri="{BB962C8B-B14F-4D97-AF65-F5344CB8AC3E}">
        <p14:creationId xmlns:p14="http://schemas.microsoft.com/office/powerpoint/2010/main" val="2478121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866CC-3D19-44B7-B448-788FCC1412F0}" type="slidenum">
              <a:rPr lang="en-US" smtClean="0"/>
              <a:t>11</a:t>
            </a:fld>
            <a:endParaRPr lang="en-US"/>
          </a:p>
        </p:txBody>
      </p:sp>
    </p:spTree>
    <p:extLst>
      <p:ext uri="{BB962C8B-B14F-4D97-AF65-F5344CB8AC3E}">
        <p14:creationId xmlns:p14="http://schemas.microsoft.com/office/powerpoint/2010/main" val="2291916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866CC-3D19-44B7-B448-788FCC1412F0}" type="slidenum">
              <a:rPr lang="en-US" smtClean="0"/>
              <a:t>15</a:t>
            </a:fld>
            <a:endParaRPr lang="en-US"/>
          </a:p>
        </p:txBody>
      </p:sp>
    </p:spTree>
    <p:extLst>
      <p:ext uri="{BB962C8B-B14F-4D97-AF65-F5344CB8AC3E}">
        <p14:creationId xmlns:p14="http://schemas.microsoft.com/office/powerpoint/2010/main" val="1992449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0866CC-3D19-44B7-B448-788FCC1412F0}" type="slidenum">
              <a:rPr lang="en-US" smtClean="0"/>
              <a:t>16</a:t>
            </a:fld>
            <a:endParaRPr lang="en-US"/>
          </a:p>
        </p:txBody>
      </p:sp>
    </p:spTree>
    <p:extLst>
      <p:ext uri="{BB962C8B-B14F-4D97-AF65-F5344CB8AC3E}">
        <p14:creationId xmlns:p14="http://schemas.microsoft.com/office/powerpoint/2010/main" val="3805093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03E49-AA80-4A4F-B94D-032F444299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4E9485-8378-4FBA-B9D9-45BA750E5B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B6918C-3E46-4874-A5D7-F339560494DD}"/>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5" name="Footer Placeholder 4">
            <a:extLst>
              <a:ext uri="{FF2B5EF4-FFF2-40B4-BE49-F238E27FC236}">
                <a16:creationId xmlns:a16="http://schemas.microsoft.com/office/drawing/2014/main" id="{5C34E5AB-5E48-49AF-ABA4-4EB772249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941FA-E09D-47BB-9DC5-BC4011A5F4CB}"/>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88613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DE7E8-98F7-45B9-AC40-E7C0C22B4B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12C3EE-C073-4176-842A-2169C91405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24AB4C-D167-47C6-8852-C43C032F0C7C}"/>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5" name="Footer Placeholder 4">
            <a:extLst>
              <a:ext uri="{FF2B5EF4-FFF2-40B4-BE49-F238E27FC236}">
                <a16:creationId xmlns:a16="http://schemas.microsoft.com/office/drawing/2014/main" id="{9949334B-9BBB-46A4-8A7C-1DCD1583D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9DB41-DAA2-40AA-BAC8-922ABD5479BB}"/>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196409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54FC8-066F-4D5C-89BD-917F10D7A9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28897-D93D-486B-AF21-7E9053DBDC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278C54E-D5A5-4F47-8694-241D91433A47}"/>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5" name="Footer Placeholder 4">
            <a:extLst>
              <a:ext uri="{FF2B5EF4-FFF2-40B4-BE49-F238E27FC236}">
                <a16:creationId xmlns:a16="http://schemas.microsoft.com/office/drawing/2014/main" id="{D9D5F937-81F2-4E2A-A86C-A17E51813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453BB3-6932-4E05-AE72-60EA0C39C938}"/>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1780224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42935-6D61-43D6-84AE-1EB9AB3E7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5AEE63-289C-4D4C-BD00-B58A94D74A3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903FFE-F0BD-4797-BC4E-C280401A6D4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D30EBA-C720-4EF6-818A-E6F2B88D4810}"/>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6" name="Footer Placeholder 5">
            <a:extLst>
              <a:ext uri="{FF2B5EF4-FFF2-40B4-BE49-F238E27FC236}">
                <a16:creationId xmlns:a16="http://schemas.microsoft.com/office/drawing/2014/main" id="{1953161B-D191-47AA-BB57-3739DB2E3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3D86E4-906C-4C23-9BBD-0F87CDEB2C80}"/>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1415721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9B718-BB55-46E1-B4A6-FA53505128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B3FC75-8C3D-44F1-BC8C-1C542B4FF4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0F6757-93E2-4D5B-A531-EAC0D5E8844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A64D28-2888-4FB8-A140-CF5998CB6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2E4A7DD-75D5-47B9-BD66-A987FB3CB0A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6B59A1-E7DF-4D2D-9181-D068D022907F}"/>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8" name="Footer Placeholder 7">
            <a:extLst>
              <a:ext uri="{FF2B5EF4-FFF2-40B4-BE49-F238E27FC236}">
                <a16:creationId xmlns:a16="http://schemas.microsoft.com/office/drawing/2014/main" id="{46AA3628-145F-412C-9520-2BF49F93B5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6D6093-8DA2-4BBC-AF3E-3FC665258FB4}"/>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402813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3966-4AB4-472B-943D-EB72861FB6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C43FAE-564D-4817-B90B-737D7808A444}"/>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4" name="Footer Placeholder 3">
            <a:extLst>
              <a:ext uri="{FF2B5EF4-FFF2-40B4-BE49-F238E27FC236}">
                <a16:creationId xmlns:a16="http://schemas.microsoft.com/office/drawing/2014/main" id="{1FD41F1D-89F6-4722-973E-CCCADC4FDF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DD9FD2-D139-4181-B13D-7A3DD3DD9845}"/>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188926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4F24B5-5486-4C53-978D-FD669376AC88}"/>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3" name="Footer Placeholder 2">
            <a:extLst>
              <a:ext uri="{FF2B5EF4-FFF2-40B4-BE49-F238E27FC236}">
                <a16:creationId xmlns:a16="http://schemas.microsoft.com/office/drawing/2014/main" id="{74DA1259-A845-47B7-99E9-093130F996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825F34-35B6-490A-9680-193FDB471084}"/>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553793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A4D8-7A06-4D93-B303-61A6E28C8E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810F27-8B1A-464B-BD2B-1D6C68DF55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BCE10-FD2C-440E-8742-8B11FBEFC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727EB9-0AB2-4536-922E-F3A9AA139F6E}"/>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6" name="Footer Placeholder 5">
            <a:extLst>
              <a:ext uri="{FF2B5EF4-FFF2-40B4-BE49-F238E27FC236}">
                <a16:creationId xmlns:a16="http://schemas.microsoft.com/office/drawing/2014/main" id="{D12EBD47-40AE-4951-9286-B012F00627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5EB1F1-5E5D-4B39-AC29-AE064348128D}"/>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28354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21A2-3FEA-446D-B794-C7DAC6E8FA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9775DF-D79D-4A64-9716-2A6E41E67F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41FC1-1E21-46FE-8132-CA13D4297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61707CC-5443-48C7-AD28-AB6A0F353B30}"/>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6" name="Footer Placeholder 5">
            <a:extLst>
              <a:ext uri="{FF2B5EF4-FFF2-40B4-BE49-F238E27FC236}">
                <a16:creationId xmlns:a16="http://schemas.microsoft.com/office/drawing/2014/main" id="{C22A2FF5-F6E2-4C52-925F-483073C17E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5F4396-7CAC-4F9F-89AF-E71E2570C6F4}"/>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2100957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3139-AC80-40B7-8EBC-1D4D50BE38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921150-4995-4A38-A007-C0D6154FA5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D3A1CB-4427-4642-BF0B-79AA21460223}"/>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5" name="Footer Placeholder 4">
            <a:extLst>
              <a:ext uri="{FF2B5EF4-FFF2-40B4-BE49-F238E27FC236}">
                <a16:creationId xmlns:a16="http://schemas.microsoft.com/office/drawing/2014/main" id="{95DCEE10-0310-4FBA-AAA9-6F61792B1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7799AF-8032-44BD-8F7F-8538ADD37B6A}"/>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3485807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1907E8-7DD3-4EE0-B02E-84F039C420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C007B4-EAC7-467D-8243-0C8938A4DA2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FB0B0-5C76-43B8-A0A7-5E146EDFD766}"/>
              </a:ext>
            </a:extLst>
          </p:cNvPr>
          <p:cNvSpPr>
            <a:spLocks noGrp="1"/>
          </p:cNvSpPr>
          <p:nvPr>
            <p:ph type="dt" sz="half" idx="10"/>
          </p:nvPr>
        </p:nvSpPr>
        <p:spPr/>
        <p:txBody>
          <a:bodyPr/>
          <a:lstStyle/>
          <a:p>
            <a:fld id="{5211ECF9-B340-46EE-A467-BF7FCD1CC3E6}" type="datetimeFigureOut">
              <a:rPr lang="en-US" smtClean="0"/>
              <a:t>6/25/2018</a:t>
            </a:fld>
            <a:endParaRPr lang="en-US"/>
          </a:p>
        </p:txBody>
      </p:sp>
      <p:sp>
        <p:nvSpPr>
          <p:cNvPr id="5" name="Footer Placeholder 4">
            <a:extLst>
              <a:ext uri="{FF2B5EF4-FFF2-40B4-BE49-F238E27FC236}">
                <a16:creationId xmlns:a16="http://schemas.microsoft.com/office/drawing/2014/main" id="{6BC39FA3-E801-496E-8158-CD5ADEEE9C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0C83BB-FCC3-40F3-8317-F2DC0A554108}"/>
              </a:ext>
            </a:extLst>
          </p:cNvPr>
          <p:cNvSpPr>
            <a:spLocks noGrp="1"/>
          </p:cNvSpPr>
          <p:nvPr>
            <p:ph type="sldNum" sz="quarter" idx="12"/>
          </p:nvPr>
        </p:nvSpPr>
        <p:spPr/>
        <p:txBody>
          <a:bodyPr/>
          <a:lstStyle/>
          <a:p>
            <a:fld id="{09F876C0-8B64-4C6A-83B0-C7B139707E90}" type="slidenum">
              <a:rPr lang="en-US" smtClean="0"/>
              <a:t>‹#›</a:t>
            </a:fld>
            <a:endParaRPr lang="en-US"/>
          </a:p>
        </p:txBody>
      </p:sp>
    </p:spTree>
    <p:extLst>
      <p:ext uri="{BB962C8B-B14F-4D97-AF65-F5344CB8AC3E}">
        <p14:creationId xmlns:p14="http://schemas.microsoft.com/office/powerpoint/2010/main" val="3279311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1D2690-7CA4-4150-8CB4-FB120DDC88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5C8F1A-4570-41DB-9945-B211EE7FA8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585E16-D56D-4A1E-8D49-8E92F1332D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1ECF9-B340-46EE-A467-BF7FCD1CC3E6}" type="datetimeFigureOut">
              <a:rPr lang="en-US" smtClean="0"/>
              <a:t>6/25/2018</a:t>
            </a:fld>
            <a:endParaRPr lang="en-US"/>
          </a:p>
        </p:txBody>
      </p:sp>
      <p:sp>
        <p:nvSpPr>
          <p:cNvPr id="5" name="Footer Placeholder 4">
            <a:extLst>
              <a:ext uri="{FF2B5EF4-FFF2-40B4-BE49-F238E27FC236}">
                <a16:creationId xmlns:a16="http://schemas.microsoft.com/office/drawing/2014/main" id="{7B9CA61B-2EA1-4DA3-AA5C-3B48A9B796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07BDC2-3B02-4653-AE93-C06FF19373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876C0-8B64-4C6A-83B0-C7B139707E90}" type="slidenum">
              <a:rPr lang="en-US" smtClean="0"/>
              <a:t>‹#›</a:t>
            </a:fld>
            <a:endParaRPr lang="en-US"/>
          </a:p>
        </p:txBody>
      </p:sp>
    </p:spTree>
    <p:extLst>
      <p:ext uri="{BB962C8B-B14F-4D97-AF65-F5344CB8AC3E}">
        <p14:creationId xmlns:p14="http://schemas.microsoft.com/office/powerpoint/2010/main" val="524651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emf"/><Relationship Id="rId4"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33.emf"/><Relationship Id="rId7" Type="http://schemas.openxmlformats.org/officeDocument/2006/relationships/image" Target="../media/image37.emf"/><Relationship Id="rId2" Type="http://schemas.openxmlformats.org/officeDocument/2006/relationships/image" Target="../media/image32.emf"/><Relationship Id="rId1" Type="http://schemas.openxmlformats.org/officeDocument/2006/relationships/slideLayout" Target="../slideLayouts/slideLayout2.xml"/><Relationship Id="rId6" Type="http://schemas.openxmlformats.org/officeDocument/2006/relationships/image" Target="../media/image36.emf"/><Relationship Id="rId11" Type="http://schemas.openxmlformats.org/officeDocument/2006/relationships/image" Target="../media/image41.emf"/><Relationship Id="rId5" Type="http://schemas.openxmlformats.org/officeDocument/2006/relationships/image" Target="../media/image35.emf"/><Relationship Id="rId10" Type="http://schemas.openxmlformats.org/officeDocument/2006/relationships/image" Target="../media/image40.emf"/><Relationship Id="rId4" Type="http://schemas.openxmlformats.org/officeDocument/2006/relationships/image" Target="../media/image34.emf"/><Relationship Id="rId9" Type="http://schemas.openxmlformats.org/officeDocument/2006/relationships/image" Target="../media/image39.emf"/></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68.jpeg"/><Relationship Id="rId26" Type="http://schemas.openxmlformats.org/officeDocument/2006/relationships/image" Target="../media/image76.png"/><Relationship Id="rId3" Type="http://schemas.openxmlformats.org/officeDocument/2006/relationships/image" Target="../media/image54.png"/><Relationship Id="rId21" Type="http://schemas.openxmlformats.org/officeDocument/2006/relationships/image" Target="../media/image71.jpeg"/><Relationship Id="rId7" Type="http://schemas.openxmlformats.org/officeDocument/2006/relationships/image" Target="../media/image57.png"/><Relationship Id="rId12" Type="http://schemas.openxmlformats.org/officeDocument/2006/relationships/image" Target="../media/image62.jpeg"/><Relationship Id="rId17" Type="http://schemas.openxmlformats.org/officeDocument/2006/relationships/image" Target="../media/image67.png"/><Relationship Id="rId25" Type="http://schemas.openxmlformats.org/officeDocument/2006/relationships/image" Target="../media/image75.png"/><Relationship Id="rId2" Type="http://schemas.openxmlformats.org/officeDocument/2006/relationships/notesSlide" Target="../notesSlides/notesSlide6.xml"/><Relationship Id="rId16" Type="http://schemas.openxmlformats.org/officeDocument/2006/relationships/image" Target="../media/image66.jpeg"/><Relationship Id="rId20"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61.jpeg"/><Relationship Id="rId24" Type="http://schemas.openxmlformats.org/officeDocument/2006/relationships/image" Target="../media/image74.jpeg"/><Relationship Id="rId5" Type="http://schemas.openxmlformats.org/officeDocument/2006/relationships/image" Target="../media/image1.GIF"/><Relationship Id="rId15" Type="http://schemas.openxmlformats.org/officeDocument/2006/relationships/image" Target="../media/image65.png"/><Relationship Id="rId23" Type="http://schemas.openxmlformats.org/officeDocument/2006/relationships/image" Target="../media/image73.jpeg"/><Relationship Id="rId10" Type="http://schemas.openxmlformats.org/officeDocument/2006/relationships/image" Target="../media/image60.png"/><Relationship Id="rId19" Type="http://schemas.openxmlformats.org/officeDocument/2006/relationships/image" Target="../media/image69.jpeg"/><Relationship Id="rId4" Type="http://schemas.openxmlformats.org/officeDocument/2006/relationships/image" Target="../media/image55.jpg"/><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image" Target="../media/image7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FD04-EF5A-4635-8FB1-698FF2A9F490}"/>
              </a:ext>
            </a:extLst>
          </p:cNvPr>
          <p:cNvSpPr>
            <a:spLocks noGrp="1"/>
          </p:cNvSpPr>
          <p:nvPr>
            <p:ph type="ctrTitle"/>
          </p:nvPr>
        </p:nvSpPr>
        <p:spPr>
          <a:xfrm>
            <a:off x="0" y="137624"/>
            <a:ext cx="9034818" cy="2095622"/>
          </a:xfrm>
        </p:spPr>
        <p:txBody>
          <a:bodyPr>
            <a:normAutofit/>
          </a:bodyPr>
          <a:lstStyle/>
          <a:p>
            <a:pPr algn="l"/>
            <a:r>
              <a:rPr lang="en-US" sz="4400" b="1" dirty="0">
                <a:latin typeface="Arial" panose="020B0604020202020204" pitchFamily="34" charset="0"/>
                <a:cs typeface="Arial" panose="020B0604020202020204" pitchFamily="34" charset="0"/>
              </a:rPr>
              <a:t>White River and Richland Creek Watershed Opportunity Assessment</a:t>
            </a:r>
          </a:p>
        </p:txBody>
      </p:sp>
      <p:sp>
        <p:nvSpPr>
          <p:cNvPr id="3" name="Subtitle 2">
            <a:extLst>
              <a:ext uri="{FF2B5EF4-FFF2-40B4-BE49-F238E27FC236}">
                <a16:creationId xmlns:a16="http://schemas.microsoft.com/office/drawing/2014/main" id="{4C2446B2-28C6-4082-A477-689DF2D5C24C}"/>
              </a:ext>
            </a:extLst>
          </p:cNvPr>
          <p:cNvSpPr>
            <a:spLocks noGrp="1"/>
          </p:cNvSpPr>
          <p:nvPr>
            <p:ph type="subTitle" idx="1"/>
          </p:nvPr>
        </p:nvSpPr>
        <p:spPr>
          <a:xfrm>
            <a:off x="0" y="2233246"/>
            <a:ext cx="2643554" cy="407254"/>
          </a:xfrm>
        </p:spPr>
        <p:txBody>
          <a:bodyPr>
            <a:noAutofit/>
          </a:bodyPr>
          <a:lstStyle/>
          <a:p>
            <a:pPr algn="l"/>
            <a:r>
              <a:rPr lang="en-US" sz="2000" dirty="0">
                <a:latin typeface="Arial" panose="020B0604020202020204" pitchFamily="34" charset="0"/>
                <a:cs typeface="Arial" panose="020B0604020202020204" pitchFamily="34" charset="0"/>
              </a:rPr>
              <a:t>Project FY16-500</a:t>
            </a:r>
          </a:p>
        </p:txBody>
      </p:sp>
      <p:pic>
        <p:nvPicPr>
          <p:cNvPr id="5" name="Picture 4" descr="Arkansas Natural Resources Commission">
            <a:extLst>
              <a:ext uri="{FF2B5EF4-FFF2-40B4-BE49-F238E27FC236}">
                <a16:creationId xmlns:a16="http://schemas.microsoft.com/office/drawing/2014/main" id="{A1758B4E-41F3-47BC-B0BB-3BB2BE6D808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41432" y="3414138"/>
            <a:ext cx="2107167" cy="2102065"/>
          </a:xfrm>
          <a:prstGeom prst="rect">
            <a:avLst/>
          </a:prstGeom>
        </p:spPr>
      </p:pic>
      <p:pic>
        <p:nvPicPr>
          <p:cNvPr id="9" name="Picture 8" descr="United States Environmental Protection">
            <a:extLst>
              <a:ext uri="{FF2B5EF4-FFF2-40B4-BE49-F238E27FC236}">
                <a16:creationId xmlns:a16="http://schemas.microsoft.com/office/drawing/2014/main" id="{38EB9826-8ED0-446E-A8E3-3ACB5ACB29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73389" y="3460020"/>
            <a:ext cx="2056183" cy="2056183"/>
          </a:xfrm>
          <a:prstGeom prst="rect">
            <a:avLst/>
          </a:prstGeom>
        </p:spPr>
      </p:pic>
      <p:pic>
        <p:nvPicPr>
          <p:cNvPr id="17" name="Picture 16" descr="Beaver Watershed Alliance">
            <a:extLst>
              <a:ext uri="{FF2B5EF4-FFF2-40B4-BE49-F238E27FC236}">
                <a16:creationId xmlns:a16="http://schemas.microsoft.com/office/drawing/2014/main" id="{53A1796A-28FE-4CAC-B2F9-BCFAECB690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5196" y="5567762"/>
            <a:ext cx="3909813" cy="1290238"/>
          </a:xfrm>
          <a:prstGeom prst="rect">
            <a:avLst/>
          </a:prstGeom>
        </p:spPr>
      </p:pic>
      <p:pic>
        <p:nvPicPr>
          <p:cNvPr id="19" name="Picture 18" descr="A group of people standing in a garden">
            <a:extLst>
              <a:ext uri="{FF2B5EF4-FFF2-40B4-BE49-F238E27FC236}">
                <a16:creationId xmlns:a16="http://schemas.microsoft.com/office/drawing/2014/main" id="{03076BC0-9200-4CCF-BE79-6AF63BE8311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0475" y="3429000"/>
            <a:ext cx="5617845" cy="3419192"/>
          </a:xfrm>
          <a:prstGeom prst="rect">
            <a:avLst/>
          </a:prstGeom>
        </p:spPr>
      </p:pic>
      <p:cxnSp>
        <p:nvCxnSpPr>
          <p:cNvPr id="21" name="Straight Connector 20">
            <a:extLst>
              <a:ext uri="{FF2B5EF4-FFF2-40B4-BE49-F238E27FC236}">
                <a16:creationId xmlns:a16="http://schemas.microsoft.com/office/drawing/2014/main" id="{00E7C492-B1F0-4C89-A86C-AD603385190B}"/>
              </a:ext>
              <a:ext uri="{C183D7F6-B498-43B3-948B-1728B52AA6E4}">
                <adec:decorative xmlns:adec="http://schemas.microsoft.com/office/drawing/2017/decorative" val="1"/>
              </a:ext>
            </a:extLst>
          </p:cNvPr>
          <p:cNvCxnSpPr>
            <a:cxnSpLocks/>
          </p:cNvCxnSpPr>
          <p:nvPr/>
        </p:nvCxnSpPr>
        <p:spPr>
          <a:xfrm>
            <a:off x="0" y="3276992"/>
            <a:ext cx="12192000" cy="0"/>
          </a:xfrm>
          <a:prstGeom prst="line">
            <a:avLst/>
          </a:prstGeom>
          <a:ln w="2286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FDC8B27-1357-4DE3-9019-D6518D3DDDC4}"/>
              </a:ext>
              <a:ext uri="{C183D7F6-B498-43B3-948B-1728B52AA6E4}">
                <adec:decorative xmlns:adec="http://schemas.microsoft.com/office/drawing/2017/decorative" val="1"/>
              </a:ext>
            </a:extLst>
          </p:cNvPr>
          <p:cNvCxnSpPr>
            <a:cxnSpLocks/>
          </p:cNvCxnSpPr>
          <p:nvPr/>
        </p:nvCxnSpPr>
        <p:spPr>
          <a:xfrm>
            <a:off x="6096000" y="3176337"/>
            <a:ext cx="0" cy="3671855"/>
          </a:xfrm>
          <a:prstGeom prst="line">
            <a:avLst/>
          </a:prstGeom>
          <a:ln w="228600"/>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90800E4-07B1-4CDC-8AAA-F4E0C1BE3AE2}"/>
              </a:ext>
            </a:extLst>
          </p:cNvPr>
          <p:cNvSpPr txBox="1"/>
          <p:nvPr/>
        </p:nvSpPr>
        <p:spPr>
          <a:xfrm>
            <a:off x="0" y="2798999"/>
            <a:ext cx="304800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Melissa Welch</a:t>
            </a:r>
          </a:p>
        </p:txBody>
      </p:sp>
      <p:pic>
        <p:nvPicPr>
          <p:cNvPr id="34" name="Picture 33" descr="Map showing the location of the White River and Richland Creek Watershed">
            <a:extLst>
              <a:ext uri="{FF2B5EF4-FFF2-40B4-BE49-F238E27FC236}">
                <a16:creationId xmlns:a16="http://schemas.microsoft.com/office/drawing/2014/main" id="{E7E96773-5682-45C6-8C5E-607FFA5A3D7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20686" y="0"/>
            <a:ext cx="2426246" cy="3139847"/>
          </a:xfrm>
          <a:prstGeom prst="rect">
            <a:avLst/>
          </a:prstGeom>
        </p:spPr>
      </p:pic>
    </p:spTree>
    <p:extLst>
      <p:ext uri="{BB962C8B-B14F-4D97-AF65-F5344CB8AC3E}">
        <p14:creationId xmlns:p14="http://schemas.microsoft.com/office/powerpoint/2010/main" val="3755418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967B8-B2FB-4473-BAF0-FDF98DF6F3E9}"/>
              </a:ext>
            </a:extLst>
          </p:cNvPr>
          <p:cNvSpPr>
            <a:spLocks noGrp="1"/>
          </p:cNvSpPr>
          <p:nvPr>
            <p:ph type="title"/>
          </p:nvPr>
        </p:nvSpPr>
        <p:spPr>
          <a:xfrm>
            <a:off x="152400" y="228600"/>
            <a:ext cx="10515600" cy="646772"/>
          </a:xfrm>
        </p:spPr>
        <p:txBody>
          <a:bodyPr>
            <a:noAutofit/>
          </a:bodyPr>
          <a:lstStyle/>
          <a:p>
            <a:r>
              <a:rPr lang="en-US" sz="4200" dirty="0">
                <a:latin typeface="Arial" panose="020B0604020202020204" pitchFamily="34" charset="0"/>
                <a:cs typeface="Arial" panose="020B0604020202020204" pitchFamily="34" charset="0"/>
              </a:rPr>
              <a:t>Project Overview</a:t>
            </a:r>
          </a:p>
        </p:txBody>
      </p:sp>
      <p:sp>
        <p:nvSpPr>
          <p:cNvPr id="3" name="Content Placeholder 2">
            <a:extLst>
              <a:ext uri="{FF2B5EF4-FFF2-40B4-BE49-F238E27FC236}">
                <a16:creationId xmlns:a16="http://schemas.microsoft.com/office/drawing/2014/main" id="{DE2AD5C9-B375-4962-A870-86E778953CA1}"/>
              </a:ext>
            </a:extLst>
          </p:cNvPr>
          <p:cNvSpPr>
            <a:spLocks noGrp="1"/>
          </p:cNvSpPr>
          <p:nvPr>
            <p:ph idx="1"/>
          </p:nvPr>
        </p:nvSpPr>
        <p:spPr>
          <a:xfrm>
            <a:off x="152399" y="1287378"/>
            <a:ext cx="11542295" cy="4213651"/>
          </a:xfrm>
        </p:spPr>
        <p:txBody>
          <a:bodyPr/>
          <a:lstStyle/>
          <a:p>
            <a:r>
              <a:rPr lang="en-US" dirty="0">
                <a:latin typeface="Arial" panose="020B0604020202020204" pitchFamily="34" charset="0"/>
                <a:cs typeface="Arial" panose="020B0604020202020204" pitchFamily="34" charset="0"/>
              </a:rPr>
              <a:t>Project Goals/Objectives:</a:t>
            </a:r>
          </a:p>
          <a:p>
            <a:pPr marL="457200" lvl="1" indent="0">
              <a:buNone/>
            </a:pPr>
            <a:r>
              <a:rPr lang="en-US" i="1" dirty="0">
                <a:latin typeface="Arial" panose="020B0604020202020204" pitchFamily="34" charset="0"/>
                <a:cs typeface="Arial" panose="020B0604020202020204" pitchFamily="34" charset="0"/>
              </a:rPr>
              <a:t>To raise White River and Richland Creek landowners’ awareness and knowledge of the importance of riparian areas and engage them in adopting individual best management actions through public outreach, education, and demonstration programs.</a:t>
            </a:r>
          </a:p>
          <a:p>
            <a:r>
              <a:rPr lang="en-US" dirty="0">
                <a:latin typeface="Arial" panose="020B0604020202020204" pitchFamily="34" charset="0"/>
                <a:cs typeface="Arial" panose="020B0604020202020204" pitchFamily="34" charset="0"/>
              </a:rPr>
              <a:t>October 2016 to June 2019</a:t>
            </a:r>
          </a:p>
          <a:p>
            <a:r>
              <a:rPr lang="en-US" dirty="0">
                <a:latin typeface="Arial" panose="020B0604020202020204" pitchFamily="34" charset="0"/>
                <a:cs typeface="Arial" panose="020B0604020202020204" pitchFamily="34" charset="0"/>
              </a:rPr>
              <a:t>Project Costs: $438,251 (57% Federal, 43% Match)</a:t>
            </a:r>
          </a:p>
        </p:txBody>
      </p:sp>
      <p:sp>
        <p:nvSpPr>
          <p:cNvPr id="6" name="Rectangle 5">
            <a:extLst>
              <a:ext uri="{FF2B5EF4-FFF2-40B4-BE49-F238E27FC236}">
                <a16:creationId xmlns:a16="http://schemas.microsoft.com/office/drawing/2014/main" id="{28119791-8CB8-4A7E-BC2A-06AC048A26E8}"/>
              </a:ext>
              <a:ext uri="{C183D7F6-B498-43B3-948B-1728B52AA6E4}">
                <adec:decorative xmlns:adec="http://schemas.microsoft.com/office/drawing/2017/decorative" val="1"/>
              </a:ext>
            </a:extLst>
          </p:cNvPr>
          <p:cNvSpPr/>
          <p:nvPr/>
        </p:nvSpPr>
        <p:spPr>
          <a:xfrm>
            <a:off x="0" y="87537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arge green field with trees in the background">
            <a:extLst>
              <a:ext uri="{FF2B5EF4-FFF2-40B4-BE49-F238E27FC236}">
                <a16:creationId xmlns:a16="http://schemas.microsoft.com/office/drawing/2014/main" id="{03C946FC-B7C4-462B-A41C-801F5BFEFF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90804" y="4191231"/>
            <a:ext cx="4666662" cy="2619596"/>
          </a:xfrm>
          <a:prstGeom prst="rect">
            <a:avLst/>
          </a:prstGeom>
        </p:spPr>
      </p:pic>
      <p:pic>
        <p:nvPicPr>
          <p:cNvPr id="12" name="Picture 11" descr="A large green field with trees in the background">
            <a:extLst>
              <a:ext uri="{FF2B5EF4-FFF2-40B4-BE49-F238E27FC236}">
                <a16:creationId xmlns:a16="http://schemas.microsoft.com/office/drawing/2014/main" id="{5B0A9BE6-735F-44C0-B006-228113E7D3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9470" y="4191231"/>
            <a:ext cx="4657059" cy="2619596"/>
          </a:xfrm>
          <a:prstGeom prst="rect">
            <a:avLst/>
          </a:prstGeom>
        </p:spPr>
      </p:pic>
    </p:spTree>
    <p:extLst>
      <p:ext uri="{BB962C8B-B14F-4D97-AF65-F5344CB8AC3E}">
        <p14:creationId xmlns:p14="http://schemas.microsoft.com/office/powerpoint/2010/main" val="702633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EB539-0D55-47EB-B62A-1FE5175EF1A2}"/>
              </a:ext>
            </a:extLst>
          </p:cNvPr>
          <p:cNvSpPr>
            <a:spLocks noGrp="1"/>
          </p:cNvSpPr>
          <p:nvPr>
            <p:ph type="title"/>
          </p:nvPr>
        </p:nvSpPr>
        <p:spPr>
          <a:xfrm>
            <a:off x="152400" y="228601"/>
            <a:ext cx="10515600" cy="609600"/>
          </a:xfrm>
        </p:spPr>
        <p:txBody>
          <a:bodyPr>
            <a:noAutofit/>
          </a:bodyPr>
          <a:lstStyle/>
          <a:p>
            <a:r>
              <a:rPr lang="en-US" sz="4200" b="1" dirty="0">
                <a:latin typeface="Arial" panose="020B0604020202020204" pitchFamily="34" charset="0"/>
                <a:cs typeface="Arial" panose="020B0604020202020204" pitchFamily="34" charset="0"/>
              </a:rPr>
              <a:t>White River-Richland Creek Watershed</a:t>
            </a:r>
          </a:p>
        </p:txBody>
      </p:sp>
      <p:sp>
        <p:nvSpPr>
          <p:cNvPr id="3" name="Content Placeholder 2">
            <a:extLst>
              <a:ext uri="{FF2B5EF4-FFF2-40B4-BE49-F238E27FC236}">
                <a16:creationId xmlns:a16="http://schemas.microsoft.com/office/drawing/2014/main" id="{CC1EAF23-5B7E-4030-B6FA-8B5418DC2423}"/>
              </a:ext>
            </a:extLst>
          </p:cNvPr>
          <p:cNvSpPr>
            <a:spLocks noGrp="1"/>
          </p:cNvSpPr>
          <p:nvPr>
            <p:ph idx="1"/>
          </p:nvPr>
        </p:nvSpPr>
        <p:spPr>
          <a:xfrm>
            <a:off x="152400" y="1257300"/>
            <a:ext cx="10515600" cy="5429250"/>
          </a:xfrm>
        </p:spPr>
        <p:txBody>
          <a:bodyPr>
            <a:normAutofit fontScale="55000" lnSpcReduction="20000"/>
          </a:bodyPr>
          <a:lstStyle/>
          <a:p>
            <a:pPr marL="0" indent="0">
              <a:buNone/>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Middle Fork-White Rive</a:t>
            </a: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t>
            </a:r>
          </a:p>
          <a:p>
            <a:pPr marL="347663" indent="-174625"/>
            <a:r>
              <a:rPr lang="en-US" i="1" dirty="0">
                <a:latin typeface="Arial" panose="020B0604020202020204" pitchFamily="34" charset="0"/>
                <a:cs typeface="Arial" panose="020B0604020202020204" pitchFamily="34" charset="0"/>
              </a:rPr>
              <a:t>48,410 acres</a:t>
            </a:r>
          </a:p>
          <a:p>
            <a:pPr marL="347663" indent="-174625"/>
            <a:r>
              <a:rPr lang="en-US" i="1" dirty="0">
                <a:latin typeface="Arial" panose="020B0604020202020204" pitchFamily="34" charset="0"/>
                <a:cs typeface="Arial" panose="020B0604020202020204" pitchFamily="34" charset="0"/>
              </a:rPr>
              <a:t>156.5 mi of roads &amp; 99 mi of streams</a:t>
            </a:r>
          </a:p>
          <a:p>
            <a:pPr marL="347663" indent="-174625"/>
            <a:r>
              <a:rPr lang="en-US" i="1" dirty="0">
                <a:latin typeface="Arial" panose="020B0604020202020204" pitchFamily="34" charset="0"/>
                <a:cs typeface="Arial" panose="020B0604020202020204" pitchFamily="34" charset="0"/>
              </a:rPr>
              <a:t>Pasture 16%, Forest 77.5%, Urban 1%</a:t>
            </a:r>
          </a:p>
          <a:p>
            <a:pPr marL="7938" indent="0">
              <a:lnSpc>
                <a:spcPct val="170000"/>
              </a:lnSpc>
              <a:buNone/>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Lake Sequoyah-White River</a:t>
            </a:r>
          </a:p>
          <a:p>
            <a:pPr marL="331788" indent="-165100"/>
            <a:r>
              <a:rPr lang="en-US" i="1" dirty="0">
                <a:latin typeface="Arial" panose="020B0604020202020204" pitchFamily="34" charset="0"/>
                <a:cs typeface="Arial" panose="020B0604020202020204" pitchFamily="34" charset="0"/>
              </a:rPr>
              <a:t>70,838 acres</a:t>
            </a:r>
          </a:p>
          <a:p>
            <a:pPr marL="331788" indent="-165100"/>
            <a:r>
              <a:rPr lang="en-US" i="1" dirty="0">
                <a:latin typeface="Arial" panose="020B0604020202020204" pitchFamily="34" charset="0"/>
                <a:cs typeface="Arial" panose="020B0604020202020204" pitchFamily="34" charset="0"/>
              </a:rPr>
              <a:t>206 mi of roads &amp;143 mi of streams</a:t>
            </a:r>
          </a:p>
          <a:p>
            <a:pPr marL="331788" indent="-165100"/>
            <a:r>
              <a:rPr lang="en-US" i="1" dirty="0">
                <a:latin typeface="Arial" panose="020B0604020202020204" pitchFamily="34" charset="0"/>
                <a:cs typeface="Arial" panose="020B0604020202020204" pitchFamily="34" charset="0"/>
              </a:rPr>
              <a:t>490 acre man-made lake (recreational fishing)</a:t>
            </a:r>
          </a:p>
          <a:p>
            <a:pPr marL="331788" indent="-165100"/>
            <a:r>
              <a:rPr lang="en-US" i="1" dirty="0">
                <a:latin typeface="Arial" panose="020B0604020202020204" pitchFamily="34" charset="0"/>
                <a:cs typeface="Arial" panose="020B0604020202020204" pitchFamily="34" charset="0"/>
              </a:rPr>
              <a:t>Pasture 16%, Forest 75%, Urban 3% </a:t>
            </a:r>
          </a:p>
          <a:p>
            <a:pPr marL="0" indent="0">
              <a:lnSpc>
                <a:spcPct val="170000"/>
              </a:lnSpc>
              <a:buNone/>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Headwaters-White River</a:t>
            </a:r>
          </a:p>
          <a:p>
            <a:pPr marL="331788" indent="-165100"/>
            <a:r>
              <a:rPr lang="en-US" i="1" dirty="0">
                <a:latin typeface="Arial" panose="020B0604020202020204" pitchFamily="34" charset="0"/>
                <a:cs typeface="Arial" panose="020B0604020202020204" pitchFamily="34" charset="0"/>
              </a:rPr>
              <a:t>58,206 acres</a:t>
            </a:r>
          </a:p>
          <a:p>
            <a:pPr marL="331788" indent="-165100"/>
            <a:r>
              <a:rPr lang="en-US" i="1" dirty="0">
                <a:latin typeface="Arial" panose="020B0604020202020204" pitchFamily="34" charset="0"/>
                <a:cs typeface="Arial" panose="020B0604020202020204" pitchFamily="34" charset="0"/>
              </a:rPr>
              <a:t>134 mi of roads &amp; 114.75 mi of streams</a:t>
            </a:r>
          </a:p>
          <a:p>
            <a:pPr marL="331788" indent="-165100"/>
            <a:r>
              <a:rPr lang="en-US" i="1" dirty="0">
                <a:latin typeface="Arial" panose="020B0604020202020204" pitchFamily="34" charset="0"/>
                <a:cs typeface="Arial" panose="020B0604020202020204" pitchFamily="34" charset="0"/>
              </a:rPr>
              <a:t>Pasture 4.3%, Forest 92.5%, Urban 1%</a:t>
            </a:r>
          </a:p>
          <a:p>
            <a:pPr marL="0" indent="0">
              <a:lnSpc>
                <a:spcPct val="170000"/>
              </a:lnSpc>
              <a:buNone/>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Richland Creek</a:t>
            </a:r>
          </a:p>
          <a:p>
            <a:pPr marL="342900" indent="-165100"/>
            <a:r>
              <a:rPr lang="en-US" i="1" dirty="0">
                <a:latin typeface="Arial" panose="020B0604020202020204" pitchFamily="34" charset="0"/>
                <a:cs typeface="Arial" panose="020B0604020202020204" pitchFamily="34" charset="0"/>
              </a:rPr>
              <a:t>93,333 acres</a:t>
            </a:r>
          </a:p>
          <a:p>
            <a:pPr marL="342900" indent="-165100"/>
            <a:r>
              <a:rPr lang="en-US" i="1" dirty="0">
                <a:latin typeface="Arial" panose="020B0604020202020204" pitchFamily="34" charset="0"/>
                <a:cs typeface="Arial" panose="020B0604020202020204" pitchFamily="34" charset="0"/>
              </a:rPr>
              <a:t>283.3 mi of roads &amp; 189 mi of streams</a:t>
            </a:r>
          </a:p>
          <a:p>
            <a:pPr marL="342900" indent="-165100"/>
            <a:r>
              <a:rPr lang="en-US" i="1" dirty="0">
                <a:latin typeface="Arial" panose="020B0604020202020204" pitchFamily="34" charset="0"/>
                <a:cs typeface="Arial" panose="020B0604020202020204" pitchFamily="34" charset="0"/>
              </a:rPr>
              <a:t>Pasture 24%, Forest 67%, Urban 2%</a:t>
            </a:r>
          </a:p>
        </p:txBody>
      </p:sp>
      <p:pic>
        <p:nvPicPr>
          <p:cNvPr id="4" name="Picture 3">
            <a:extLst>
              <a:ext uri="{FF2B5EF4-FFF2-40B4-BE49-F238E27FC236}">
                <a16:creationId xmlns:a16="http://schemas.microsoft.com/office/drawing/2014/main" id="{1A7BF9FF-43A9-4EDC-90D2-279A37F58F0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38201"/>
            <a:ext cx="12192000" cy="274320"/>
          </a:xfrm>
          <a:prstGeom prst="rect">
            <a:avLst/>
          </a:prstGeom>
        </p:spPr>
      </p:pic>
      <p:pic>
        <p:nvPicPr>
          <p:cNvPr id="7" name="Picture 6" descr="Map showing the location of the White River and Richland Creek Watershed">
            <a:extLst>
              <a:ext uri="{FF2B5EF4-FFF2-40B4-BE49-F238E27FC236}">
                <a16:creationId xmlns:a16="http://schemas.microsoft.com/office/drawing/2014/main" id="{0F0707E4-2237-4CFD-8DFB-CE87FEF7FA4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51736" y="1112521"/>
            <a:ext cx="4440264" cy="5745479"/>
          </a:xfrm>
          <a:prstGeom prst="rect">
            <a:avLst/>
          </a:prstGeom>
        </p:spPr>
      </p:pic>
      <p:pic>
        <p:nvPicPr>
          <p:cNvPr id="8" name="Picture 7" descr="Pie chart showing 2006 land cover of the Middle Fork-White River">
            <a:extLst>
              <a:ext uri="{FF2B5EF4-FFF2-40B4-BE49-F238E27FC236}">
                <a16:creationId xmlns:a16="http://schemas.microsoft.com/office/drawing/2014/main" id="{1A4FD1DF-BC53-489A-889B-F3CAB6B83F3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00564" y="1257299"/>
            <a:ext cx="1595060" cy="1743076"/>
          </a:xfrm>
          <a:prstGeom prst="rect">
            <a:avLst/>
          </a:prstGeom>
        </p:spPr>
      </p:pic>
      <p:pic>
        <p:nvPicPr>
          <p:cNvPr id="9" name="Picture 8" descr="Pie chart showing 2006 land cover of the Richland Creek">
            <a:extLst>
              <a:ext uri="{FF2B5EF4-FFF2-40B4-BE49-F238E27FC236}">
                <a16:creationId xmlns:a16="http://schemas.microsoft.com/office/drawing/2014/main" id="{0ED5D742-ECEA-44A3-85DF-3D04BEB1DD1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993730" y="5054823"/>
            <a:ext cx="1669216" cy="1776505"/>
          </a:xfrm>
          <a:prstGeom prst="rect">
            <a:avLst/>
          </a:prstGeom>
        </p:spPr>
      </p:pic>
      <p:pic>
        <p:nvPicPr>
          <p:cNvPr id="10" name="Picture 9" descr="Pie chart showing 2006 land cover of the Lake Sequoyah-White River">
            <a:extLst>
              <a:ext uri="{FF2B5EF4-FFF2-40B4-BE49-F238E27FC236}">
                <a16:creationId xmlns:a16="http://schemas.microsoft.com/office/drawing/2014/main" id="{E6EAED1A-C1B2-4232-A205-463DBAA44F8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090525" y="2629913"/>
            <a:ext cx="1572421" cy="1784926"/>
          </a:xfrm>
          <a:prstGeom prst="rect">
            <a:avLst/>
          </a:prstGeom>
        </p:spPr>
      </p:pic>
      <p:pic>
        <p:nvPicPr>
          <p:cNvPr id="11" name="Picture 10" descr="Pie chart showing 2006 land cover of the Headwaters-White River">
            <a:extLst>
              <a:ext uri="{FF2B5EF4-FFF2-40B4-BE49-F238E27FC236}">
                <a16:creationId xmlns:a16="http://schemas.microsoft.com/office/drawing/2014/main" id="{0C55B60C-F097-4C26-922F-C1611217432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388876" y="3809999"/>
            <a:ext cx="1719029" cy="1833563"/>
          </a:xfrm>
          <a:prstGeom prst="rect">
            <a:avLst/>
          </a:prstGeom>
        </p:spPr>
      </p:pic>
    </p:spTree>
    <p:extLst>
      <p:ext uri="{BB962C8B-B14F-4D97-AF65-F5344CB8AC3E}">
        <p14:creationId xmlns:p14="http://schemas.microsoft.com/office/powerpoint/2010/main" val="3994605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hoto of eNews Newsletter">
            <a:extLst>
              <a:ext uri="{FF2B5EF4-FFF2-40B4-BE49-F238E27FC236}">
                <a16:creationId xmlns:a16="http://schemas.microsoft.com/office/drawing/2014/main" id="{3834633B-C43E-4CA2-A1EC-AD55B71222B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 b="1183"/>
          <a:stretch/>
        </p:blipFill>
        <p:spPr>
          <a:xfrm rot="20674466">
            <a:off x="2307421" y="4030305"/>
            <a:ext cx="1999442" cy="2532061"/>
          </a:xfrm>
          <a:prstGeom prst="rect">
            <a:avLst/>
          </a:prstGeom>
        </p:spPr>
      </p:pic>
      <p:sp>
        <p:nvSpPr>
          <p:cNvPr id="2" name="Title 1">
            <a:extLst>
              <a:ext uri="{FF2B5EF4-FFF2-40B4-BE49-F238E27FC236}">
                <a16:creationId xmlns:a16="http://schemas.microsoft.com/office/drawing/2014/main" id="{95BA1EFD-16F3-4F11-8342-36596231F922}"/>
              </a:ext>
            </a:extLst>
          </p:cNvPr>
          <p:cNvSpPr>
            <a:spLocks noGrp="1"/>
          </p:cNvSpPr>
          <p:nvPr>
            <p:ph type="title"/>
          </p:nvPr>
        </p:nvSpPr>
        <p:spPr>
          <a:xfrm>
            <a:off x="152400" y="228600"/>
            <a:ext cx="10515600" cy="609599"/>
          </a:xfrm>
        </p:spPr>
        <p:txBody>
          <a:bodyPr>
            <a:noAutofit/>
          </a:bodyPr>
          <a:lstStyle/>
          <a:p>
            <a:r>
              <a:rPr lang="en-US" sz="4200" dirty="0">
                <a:latin typeface="Arial" panose="020B0604020202020204" pitchFamily="34" charset="0"/>
                <a:cs typeface="Arial" panose="020B0604020202020204" pitchFamily="34" charset="0"/>
              </a:rPr>
              <a:t>Our Approach</a:t>
            </a:r>
          </a:p>
        </p:txBody>
      </p:sp>
      <p:sp>
        <p:nvSpPr>
          <p:cNvPr id="3" name="Content Placeholder 2">
            <a:extLst>
              <a:ext uri="{FF2B5EF4-FFF2-40B4-BE49-F238E27FC236}">
                <a16:creationId xmlns:a16="http://schemas.microsoft.com/office/drawing/2014/main" id="{A6A68FF0-A830-4B46-A829-1319A8746E6B}"/>
              </a:ext>
            </a:extLst>
          </p:cNvPr>
          <p:cNvSpPr>
            <a:spLocks noGrp="1"/>
          </p:cNvSpPr>
          <p:nvPr>
            <p:ph idx="1"/>
          </p:nvPr>
        </p:nvSpPr>
        <p:spPr>
          <a:xfrm>
            <a:off x="152399" y="1136584"/>
            <a:ext cx="11891211" cy="4351338"/>
          </a:xfrm>
        </p:spPr>
        <p:txBody>
          <a:bodyPr/>
          <a:lstStyle/>
          <a:p>
            <a:r>
              <a:rPr lang="en-US" sz="2400" dirty="0">
                <a:latin typeface="Arial" panose="020B0604020202020204" pitchFamily="34" charset="0"/>
                <a:cs typeface="Arial" panose="020B0604020202020204" pitchFamily="34" charset="0"/>
              </a:rPr>
              <a:t>In the beginning</a:t>
            </a:r>
          </a:p>
          <a:p>
            <a:pPr lvl="1"/>
            <a:r>
              <a:rPr lang="en-US" dirty="0">
                <a:latin typeface="Arial" panose="020B0604020202020204" pitchFamily="34" charset="0"/>
                <a:cs typeface="Arial" panose="020B0604020202020204" pitchFamily="34" charset="0"/>
              </a:rPr>
              <a:t>14 Focus Group Meetings</a:t>
            </a:r>
          </a:p>
          <a:p>
            <a:pPr lvl="1"/>
            <a:r>
              <a:rPr lang="en-US" dirty="0">
                <a:latin typeface="Arial" panose="020B0604020202020204" pitchFamily="34" charset="0"/>
                <a:cs typeface="Arial" panose="020B0604020202020204" pitchFamily="34" charset="0"/>
              </a:rPr>
              <a:t>Established connections with major stakeholders in watersheds</a:t>
            </a:r>
          </a:p>
          <a:p>
            <a:pPr lvl="1"/>
            <a:r>
              <a:rPr lang="en-US" dirty="0">
                <a:latin typeface="Arial" panose="020B0604020202020204" pitchFamily="34" charset="0"/>
                <a:cs typeface="Arial" panose="020B0604020202020204" pitchFamily="34" charset="0"/>
              </a:rPr>
              <a:t>47 Attendees</a:t>
            </a:r>
          </a:p>
          <a:p>
            <a:r>
              <a:rPr lang="en-US" sz="2400" dirty="0">
                <a:latin typeface="Arial" panose="020B0604020202020204" pitchFamily="34" charset="0"/>
                <a:cs typeface="Arial" panose="020B0604020202020204" pitchFamily="34" charset="0"/>
              </a:rPr>
              <a:t>7 bi-monthly newsletters sent to over 4,500 landowners</a:t>
            </a:r>
          </a:p>
          <a:p>
            <a:r>
              <a:rPr lang="en-US" sz="2400" dirty="0">
                <a:latin typeface="Arial" panose="020B0604020202020204" pitchFamily="34" charset="0"/>
                <a:cs typeface="Arial" panose="020B0604020202020204" pitchFamily="34" charset="0"/>
              </a:rPr>
              <a:t>9 monthly </a:t>
            </a:r>
            <a:r>
              <a:rPr lang="en-US" sz="2400" dirty="0" err="1">
                <a:latin typeface="Arial" panose="020B0604020202020204" pitchFamily="34" charset="0"/>
                <a:cs typeface="Arial" panose="020B0604020202020204" pitchFamily="34" charset="0"/>
              </a:rPr>
              <a:t>eNews</a:t>
            </a:r>
            <a:r>
              <a:rPr lang="en-US" sz="2400" dirty="0">
                <a:latin typeface="Arial" panose="020B0604020202020204" pitchFamily="34" charset="0"/>
                <a:cs typeface="Arial" panose="020B0604020202020204" pitchFamily="34" charset="0"/>
              </a:rPr>
              <a:t> sent to landowners</a:t>
            </a:r>
          </a:p>
          <a:p>
            <a:pPr marL="0" indent="0">
              <a:buNone/>
            </a:pPr>
            <a:endParaRPr lang="en-US" dirty="0"/>
          </a:p>
          <a:p>
            <a:endParaRPr lang="en-US" dirty="0"/>
          </a:p>
        </p:txBody>
      </p:sp>
      <p:sp>
        <p:nvSpPr>
          <p:cNvPr id="4" name="Rectangle 3">
            <a:extLst>
              <a:ext uri="{FF2B5EF4-FFF2-40B4-BE49-F238E27FC236}">
                <a16:creationId xmlns:a16="http://schemas.microsoft.com/office/drawing/2014/main" id="{D8077468-3DE8-4A95-B288-CC5A4D41BF4C}"/>
              </a:ext>
              <a:ext uri="{C183D7F6-B498-43B3-948B-1728B52AA6E4}">
                <adec:decorative xmlns:adec="http://schemas.microsoft.com/office/drawing/2017/decorative" val="1"/>
              </a:ext>
            </a:extLst>
          </p:cNvPr>
          <p:cNvSpPr/>
          <p:nvPr/>
        </p:nvSpPr>
        <p:spPr>
          <a:xfrm>
            <a:off x="0" y="838200"/>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hoto of eNews Newsletter">
            <a:extLst>
              <a:ext uri="{FF2B5EF4-FFF2-40B4-BE49-F238E27FC236}">
                <a16:creationId xmlns:a16="http://schemas.microsoft.com/office/drawing/2014/main" id="{02A6EFDE-A266-42BA-A08E-910649DFF0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929"/>
          <a:stretch/>
        </p:blipFill>
        <p:spPr>
          <a:xfrm rot="20702523">
            <a:off x="289909" y="4084755"/>
            <a:ext cx="1996406" cy="2540958"/>
          </a:xfrm>
          <a:prstGeom prst="rect">
            <a:avLst/>
          </a:prstGeom>
        </p:spPr>
      </p:pic>
      <p:pic>
        <p:nvPicPr>
          <p:cNvPr id="8" name="Picture 7" descr="Photo of eNews Newsletter">
            <a:extLst>
              <a:ext uri="{FF2B5EF4-FFF2-40B4-BE49-F238E27FC236}">
                <a16:creationId xmlns:a16="http://schemas.microsoft.com/office/drawing/2014/main" id="{F23E6F2F-9E7A-4F97-A7AC-C3B44B57FA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973635">
            <a:off x="7925539" y="4084419"/>
            <a:ext cx="1978712" cy="2532893"/>
          </a:xfrm>
          <a:prstGeom prst="rect">
            <a:avLst/>
          </a:prstGeom>
        </p:spPr>
      </p:pic>
      <p:pic>
        <p:nvPicPr>
          <p:cNvPr id="9" name="Picture 8" descr="Photo of eNews Newsletter">
            <a:extLst>
              <a:ext uri="{FF2B5EF4-FFF2-40B4-BE49-F238E27FC236}">
                <a16:creationId xmlns:a16="http://schemas.microsoft.com/office/drawing/2014/main" id="{3C1E4997-AF19-4B13-9835-9E79BF99E2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873403">
            <a:off x="9929250" y="4076646"/>
            <a:ext cx="2021567" cy="2573942"/>
          </a:xfrm>
          <a:prstGeom prst="rect">
            <a:avLst/>
          </a:prstGeom>
        </p:spPr>
      </p:pic>
      <p:pic>
        <p:nvPicPr>
          <p:cNvPr id="11" name="Picture 10" descr="A group of people sitting at a table">
            <a:extLst>
              <a:ext uri="{FF2B5EF4-FFF2-40B4-BE49-F238E27FC236}">
                <a16:creationId xmlns:a16="http://schemas.microsoft.com/office/drawing/2014/main" id="{C5C63ACA-AA63-4717-9E6A-D97511CD7D1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36423" y="4181182"/>
            <a:ext cx="3119153" cy="2339365"/>
          </a:xfrm>
          <a:prstGeom prst="rect">
            <a:avLst/>
          </a:prstGeom>
        </p:spPr>
      </p:pic>
    </p:spTree>
    <p:extLst>
      <p:ext uri="{BB962C8B-B14F-4D97-AF65-F5344CB8AC3E}">
        <p14:creationId xmlns:p14="http://schemas.microsoft.com/office/powerpoint/2010/main" val="138918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D8BD-44C1-47D8-BDE4-F78321017BBD}"/>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Learning Process</a:t>
            </a:r>
          </a:p>
        </p:txBody>
      </p:sp>
      <p:sp>
        <p:nvSpPr>
          <p:cNvPr id="3" name="Content Placeholder 2">
            <a:extLst>
              <a:ext uri="{FF2B5EF4-FFF2-40B4-BE49-F238E27FC236}">
                <a16:creationId xmlns:a16="http://schemas.microsoft.com/office/drawing/2014/main" id="{E65F8A28-940C-4C98-870B-31F66FE09377}"/>
              </a:ext>
            </a:extLst>
          </p:cNvPr>
          <p:cNvSpPr>
            <a:spLocks noGrp="1"/>
          </p:cNvSpPr>
          <p:nvPr>
            <p:ph idx="1"/>
          </p:nvPr>
        </p:nvSpPr>
        <p:spPr>
          <a:xfrm>
            <a:off x="150394" y="1253331"/>
            <a:ext cx="11891211" cy="4351338"/>
          </a:xfrm>
        </p:spPr>
        <p:txBody>
          <a:bodyPr>
            <a:normAutofit/>
          </a:bodyPr>
          <a:lstStyle/>
          <a:p>
            <a:r>
              <a:rPr lang="en-US" sz="2400" dirty="0">
                <a:latin typeface="Arial" panose="020B0604020202020204" pitchFamily="34" charset="0"/>
                <a:cs typeface="Arial" panose="020B0604020202020204" pitchFamily="34" charset="0"/>
              </a:rPr>
              <a:t>Watersheds have different perspectives</a:t>
            </a:r>
          </a:p>
          <a:p>
            <a:pPr lvl="1"/>
            <a:r>
              <a:rPr lang="en-US" dirty="0">
                <a:latin typeface="Arial" panose="020B0604020202020204" pitchFamily="34" charset="0"/>
                <a:cs typeface="Arial" panose="020B0604020202020204" pitchFamily="34" charset="0"/>
              </a:rPr>
              <a:t>Headwaters more reserved</a:t>
            </a:r>
          </a:p>
          <a:p>
            <a:pPr lvl="1"/>
            <a:r>
              <a:rPr lang="en-US" dirty="0">
                <a:latin typeface="Arial" panose="020B0604020202020204" pitchFamily="34" charset="0"/>
                <a:cs typeface="Arial" panose="020B0604020202020204" pitchFamily="34" charset="0"/>
              </a:rPr>
              <a:t>Richland Creek, Lake Sequoyah, and Middle Fork Watershed Landowners more open</a:t>
            </a:r>
          </a:p>
          <a:p>
            <a:pPr lvl="1"/>
            <a:r>
              <a:rPr lang="en-US" dirty="0">
                <a:latin typeface="Arial" panose="020B0604020202020204" pitchFamily="34" charset="0"/>
                <a:cs typeface="Arial" panose="020B0604020202020204" pitchFamily="34" charset="0"/>
              </a:rPr>
              <a:t>All are excited about protecting water quality</a:t>
            </a:r>
          </a:p>
          <a:p>
            <a:pPr lvl="1"/>
            <a:r>
              <a:rPr lang="en-US" dirty="0">
                <a:latin typeface="Arial" panose="020B0604020202020204" pitchFamily="34" charset="0"/>
                <a:cs typeface="Arial" panose="020B0604020202020204" pitchFamily="34" charset="0"/>
              </a:rPr>
              <a:t>Why care about Beaver Lake?</a:t>
            </a:r>
          </a:p>
          <a:p>
            <a:pPr lvl="2"/>
            <a:r>
              <a:rPr lang="en-US" dirty="0">
                <a:latin typeface="Arial" panose="020B0604020202020204" pitchFamily="34" charset="0"/>
                <a:cs typeface="Arial" panose="020B0604020202020204" pitchFamily="34" charset="0"/>
              </a:rPr>
              <a:t>Don’t have rural water</a:t>
            </a:r>
          </a:p>
          <a:p>
            <a:endParaRPr lang="en-US"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B1DC1E9-9077-4658-A0B9-7FB433A245C9}"/>
              </a:ext>
              <a:ext uri="{C183D7F6-B498-43B3-948B-1728B52AA6E4}">
                <adec:decorative xmlns:adec="http://schemas.microsoft.com/office/drawing/2017/decorative" val="1"/>
              </a:ext>
            </a:extLst>
          </p:cNvPr>
          <p:cNvSpPr/>
          <p:nvPr/>
        </p:nvSpPr>
        <p:spPr>
          <a:xfrm>
            <a:off x="0" y="838200"/>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icture of a body of water">
            <a:extLst>
              <a:ext uri="{FF2B5EF4-FFF2-40B4-BE49-F238E27FC236}">
                <a16:creationId xmlns:a16="http://schemas.microsoft.com/office/drawing/2014/main" id="{ADF0D612-8801-4576-8541-F0E2670CAF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399" y="3929063"/>
            <a:ext cx="5292555" cy="2977063"/>
          </a:xfrm>
          <a:prstGeom prst="rect">
            <a:avLst/>
          </a:prstGeom>
        </p:spPr>
      </p:pic>
      <p:pic>
        <p:nvPicPr>
          <p:cNvPr id="8" name="Picture 7" descr="Picture of a body of water surrounded by trees">
            <a:extLst>
              <a:ext uri="{FF2B5EF4-FFF2-40B4-BE49-F238E27FC236}">
                <a16:creationId xmlns:a16="http://schemas.microsoft.com/office/drawing/2014/main" id="{9DC5E057-CBDD-4D5B-A3E6-528CF2CF2F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38730" y="3929063"/>
            <a:ext cx="5206999" cy="2928937"/>
          </a:xfrm>
          <a:prstGeom prst="rect">
            <a:avLst/>
          </a:prstGeom>
        </p:spPr>
      </p:pic>
    </p:spTree>
    <p:extLst>
      <p:ext uri="{BB962C8B-B14F-4D97-AF65-F5344CB8AC3E}">
        <p14:creationId xmlns:p14="http://schemas.microsoft.com/office/powerpoint/2010/main" val="1290305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Building Connections</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6965853" cy="5185611"/>
          </a:xfrm>
        </p:spPr>
        <p:txBody>
          <a:bodyPr/>
          <a:lstStyle/>
          <a:p>
            <a:r>
              <a:rPr lang="en-US" sz="3200" dirty="0">
                <a:latin typeface="Arial" panose="020B0604020202020204" pitchFamily="34" charset="0"/>
                <a:cs typeface="Arial" panose="020B0604020202020204" pitchFamily="34" charset="0"/>
              </a:rPr>
              <a:t>Network of Landowners was Slow Building</a:t>
            </a:r>
          </a:p>
          <a:p>
            <a:pPr lvl="1"/>
            <a:r>
              <a:rPr lang="en-US" sz="2800" dirty="0">
                <a:latin typeface="Arial" panose="020B0604020202020204" pitchFamily="34" charset="0"/>
                <a:cs typeface="Arial" panose="020B0604020202020204" pitchFamily="34" charset="0"/>
              </a:rPr>
              <a:t>Landowners talked to neighbors</a:t>
            </a:r>
          </a:p>
          <a:p>
            <a:pPr lvl="1"/>
            <a:r>
              <a:rPr lang="en-US" sz="2800" dirty="0">
                <a:latin typeface="Arial" panose="020B0604020202020204" pitchFamily="34" charset="0"/>
                <a:cs typeface="Arial" panose="020B0604020202020204" pitchFamily="34" charset="0"/>
              </a:rPr>
              <a:t>Some watersheds have closed off communities</a:t>
            </a:r>
          </a:p>
          <a:p>
            <a:r>
              <a:rPr lang="en-US" sz="3200" dirty="0">
                <a:latin typeface="Arial" panose="020B0604020202020204" pitchFamily="34" charset="0"/>
                <a:cs typeface="Arial" panose="020B0604020202020204" pitchFamily="34" charset="0"/>
              </a:rPr>
              <a:t>Tree and Shrub Program</a:t>
            </a:r>
          </a:p>
          <a:p>
            <a:pPr lvl="1"/>
            <a:r>
              <a:rPr lang="en-US" sz="2800" dirty="0">
                <a:latin typeface="Arial" panose="020B0604020202020204" pitchFamily="34" charset="0"/>
                <a:cs typeface="Arial" panose="020B0604020202020204" pitchFamily="34" charset="0"/>
              </a:rPr>
              <a:t>Interested the majority of landowners</a:t>
            </a:r>
          </a:p>
          <a:p>
            <a:pPr lvl="1"/>
            <a:r>
              <a:rPr lang="en-US" sz="2800" dirty="0">
                <a:latin typeface="Arial" panose="020B0604020202020204" pitchFamily="34" charset="0"/>
                <a:cs typeface="Arial" panose="020B0604020202020204" pitchFamily="34" charset="0"/>
              </a:rPr>
              <a:t>30 landowners utilized our bare-root seedling giveaway</a:t>
            </a:r>
          </a:p>
          <a:p>
            <a:pPr lvl="1"/>
            <a:endParaRPr lang="en-US" dirty="0"/>
          </a:p>
          <a:p>
            <a:pPr lvl="1"/>
            <a:endParaRPr lang="en-US" dirty="0"/>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outdoor, tree, man, person">
            <a:extLst>
              <a:ext uri="{FF2B5EF4-FFF2-40B4-BE49-F238E27FC236}">
                <a16:creationId xmlns:a16="http://schemas.microsoft.com/office/drawing/2014/main" id="{4E4E848E-3BD9-411D-926C-5C75A746759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8179495" y="1331438"/>
            <a:ext cx="2967673" cy="2529841"/>
          </a:xfrm>
          <a:prstGeom prst="rect">
            <a:avLst/>
          </a:prstGeom>
        </p:spPr>
      </p:pic>
      <p:pic>
        <p:nvPicPr>
          <p:cNvPr id="8" name="Picture 7" descr="A picture containing indoor, wall, clothing">
            <a:extLst>
              <a:ext uri="{FF2B5EF4-FFF2-40B4-BE49-F238E27FC236}">
                <a16:creationId xmlns:a16="http://schemas.microsoft.com/office/drawing/2014/main" id="{1E4F998C-F6F8-488D-8941-26168A294C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67334" y="4080195"/>
            <a:ext cx="1526689" cy="2775798"/>
          </a:xfrm>
          <a:prstGeom prst="rect">
            <a:avLst/>
          </a:prstGeom>
        </p:spPr>
      </p:pic>
    </p:spTree>
    <p:extLst>
      <p:ext uri="{BB962C8B-B14F-4D97-AF65-F5344CB8AC3E}">
        <p14:creationId xmlns:p14="http://schemas.microsoft.com/office/powerpoint/2010/main" val="2316704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Successful Programs</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8713117" cy="5442286"/>
          </a:xfrm>
        </p:spPr>
        <p:txBody>
          <a:bodyPr>
            <a:normAutofit/>
          </a:bodyPr>
          <a:lstStyle/>
          <a:p>
            <a:r>
              <a:rPr lang="en-US" dirty="0">
                <a:latin typeface="Arial" panose="020B0604020202020204" pitchFamily="34" charset="0"/>
                <a:cs typeface="Arial" panose="020B0604020202020204" pitchFamily="34" charset="0"/>
              </a:rPr>
              <a:t>Forest Management Workshop - December 2016</a:t>
            </a:r>
          </a:p>
          <a:p>
            <a:pPr lvl="1"/>
            <a:r>
              <a:rPr lang="en-US" sz="2000" dirty="0">
                <a:latin typeface="Arial" panose="020B0604020202020204" pitchFamily="34" charset="0"/>
                <a:cs typeface="Arial" panose="020B0604020202020204" pitchFamily="34" charset="0"/>
              </a:rPr>
              <a:t>44 participants listened to presentations from AGFC, NRCS, and Devereux &amp; Associates LLC</a:t>
            </a:r>
          </a:p>
          <a:p>
            <a:r>
              <a:rPr lang="en-US" dirty="0">
                <a:latin typeface="Arial" panose="020B0604020202020204" pitchFamily="34" charset="0"/>
                <a:cs typeface="Arial" panose="020B0604020202020204" pitchFamily="34" charset="0"/>
              </a:rPr>
              <a:t>Streamside Management Workshop - March 2017</a:t>
            </a:r>
          </a:p>
          <a:p>
            <a:pPr lvl="1"/>
            <a:r>
              <a:rPr lang="en-US" sz="2000" dirty="0">
                <a:latin typeface="Arial" panose="020B0604020202020204" pitchFamily="34" charset="0"/>
                <a:cs typeface="Arial" panose="020B0604020202020204" pitchFamily="34" charset="0"/>
              </a:rPr>
              <a:t>50 participants listened to presentations from WCRC, U.S. Fish and Wildlife, and BWA</a:t>
            </a:r>
          </a:p>
          <a:p>
            <a:r>
              <a:rPr lang="en-US" dirty="0">
                <a:latin typeface="Arial" panose="020B0604020202020204" pitchFamily="34" charset="0"/>
                <a:cs typeface="Arial" panose="020B0604020202020204" pitchFamily="34" charset="0"/>
              </a:rPr>
              <a:t>Forest and Wildlife Management Demo – May 2017</a:t>
            </a:r>
          </a:p>
          <a:p>
            <a:pPr lvl="1"/>
            <a:r>
              <a:rPr lang="en-US" sz="2000" dirty="0">
                <a:latin typeface="Arial" panose="020B0604020202020204" pitchFamily="34" charset="0"/>
                <a:cs typeface="Arial" panose="020B0604020202020204" pitchFamily="34" charset="0"/>
              </a:rPr>
              <a:t>9 participants learned about thinning and other TSI practices</a:t>
            </a:r>
            <a:endParaRPr lang="en-US" dirty="0"/>
          </a:p>
          <a:p>
            <a:endParaRPr lang="en-US" sz="2400" dirty="0"/>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icture of a group of people in a room">
            <a:extLst>
              <a:ext uri="{FF2B5EF4-FFF2-40B4-BE49-F238E27FC236}">
                <a16:creationId xmlns:a16="http://schemas.microsoft.com/office/drawing/2014/main" id="{E42E37A3-9E1A-431C-95DF-58CA6449B6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47890" y="4566877"/>
            <a:ext cx="3395245" cy="2291123"/>
          </a:xfrm>
          <a:prstGeom prst="rect">
            <a:avLst/>
          </a:prstGeom>
        </p:spPr>
      </p:pic>
      <p:pic>
        <p:nvPicPr>
          <p:cNvPr id="12" name="Picture 11" descr="Picture of a group of people in a room">
            <a:extLst>
              <a:ext uri="{FF2B5EF4-FFF2-40B4-BE49-F238E27FC236}">
                <a16:creationId xmlns:a16="http://schemas.microsoft.com/office/drawing/2014/main" id="{94618823-AE49-4BB9-9D54-2C860C2A90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398" y="4566876"/>
            <a:ext cx="4073109" cy="2291124"/>
          </a:xfrm>
          <a:prstGeom prst="rect">
            <a:avLst/>
          </a:prstGeom>
        </p:spPr>
      </p:pic>
      <p:pic>
        <p:nvPicPr>
          <p:cNvPr id="14" name="Picture 13" descr="A picture containing tree, outdoor, person, sky">
            <a:extLst>
              <a:ext uri="{FF2B5EF4-FFF2-40B4-BE49-F238E27FC236}">
                <a16:creationId xmlns:a16="http://schemas.microsoft.com/office/drawing/2014/main" id="{B5197181-3A21-430B-ABDF-337BA27C57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7631152" y="2449554"/>
            <a:ext cx="5642813" cy="3174082"/>
          </a:xfrm>
          <a:prstGeom prst="rect">
            <a:avLst/>
          </a:prstGeom>
        </p:spPr>
      </p:pic>
    </p:spTree>
    <p:extLst>
      <p:ext uri="{BB962C8B-B14F-4D97-AF65-F5344CB8AC3E}">
        <p14:creationId xmlns:p14="http://schemas.microsoft.com/office/powerpoint/2010/main" val="810673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Successful Programs</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11903243" cy="5185611"/>
          </a:xfrm>
        </p:spPr>
        <p:txBody>
          <a:bodyPr>
            <a:normAutofit/>
          </a:bodyPr>
          <a:lstStyle/>
          <a:p>
            <a:r>
              <a:rPr lang="en-US" sz="3200" dirty="0">
                <a:latin typeface="Arial" panose="020B0604020202020204" pitchFamily="34" charset="0"/>
                <a:cs typeface="Arial" panose="020B0604020202020204" pitchFamily="34" charset="0"/>
              </a:rPr>
              <a:t>Five Major Cleanups</a:t>
            </a:r>
          </a:p>
          <a:p>
            <a:pPr lvl="1"/>
            <a:r>
              <a:rPr lang="en-US" dirty="0">
                <a:latin typeface="Arial" panose="020B0604020202020204" pitchFamily="34" charset="0"/>
                <a:cs typeface="Arial" panose="020B0604020202020204" pitchFamily="34" charset="0"/>
              </a:rPr>
              <a:t>Lake Sequoyah Cleanup</a:t>
            </a:r>
          </a:p>
          <a:p>
            <a:pPr lvl="1"/>
            <a:r>
              <a:rPr lang="en-US" dirty="0">
                <a:latin typeface="Arial" panose="020B0604020202020204" pitchFamily="34" charset="0"/>
                <a:cs typeface="Arial" panose="020B0604020202020204" pitchFamily="34" charset="0"/>
              </a:rPr>
              <a:t>Richland Creek Cleanup – 2,920 lb</a:t>
            </a:r>
          </a:p>
          <a:p>
            <a:pPr lvl="1"/>
            <a:r>
              <a:rPr lang="en-US" dirty="0">
                <a:latin typeface="Arial" panose="020B0604020202020204" pitchFamily="34" charset="0"/>
                <a:cs typeface="Arial" panose="020B0604020202020204" pitchFamily="34" charset="0"/>
              </a:rPr>
              <a:t>East Fork-White River Cleanup – 400 lb (20 lb) </a:t>
            </a:r>
          </a:p>
          <a:p>
            <a:pPr lvl="1"/>
            <a:r>
              <a:rPr lang="en-US" dirty="0">
                <a:latin typeface="Arial" panose="020B0604020202020204" pitchFamily="34" charset="0"/>
                <a:cs typeface="Arial" panose="020B0604020202020204" pitchFamily="34" charset="0"/>
              </a:rPr>
              <a:t>Middle Fork-White River Cleanup – 500 lb (80)</a:t>
            </a:r>
          </a:p>
          <a:p>
            <a:pPr lvl="1"/>
            <a:r>
              <a:rPr lang="en-US" dirty="0">
                <a:latin typeface="Arial" panose="020B0604020202020204" pitchFamily="34" charset="0"/>
                <a:cs typeface="Arial" panose="020B0604020202020204" pitchFamily="34" charset="0"/>
              </a:rPr>
              <a:t>Headwaters of the White River Cleanup – 700 lb</a:t>
            </a:r>
          </a:p>
          <a:p>
            <a:endParaRPr lang="en-US" sz="19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Group picture of volunteers.">
            <a:extLst>
              <a:ext uri="{FF2B5EF4-FFF2-40B4-BE49-F238E27FC236}">
                <a16:creationId xmlns:a16="http://schemas.microsoft.com/office/drawing/2014/main" id="{F9C14635-A705-4306-A005-34ABA848457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832196"/>
            <a:ext cx="4539915" cy="3019787"/>
          </a:xfrm>
          <a:prstGeom prst="rect">
            <a:avLst/>
          </a:prstGeom>
        </p:spPr>
      </p:pic>
      <p:pic>
        <p:nvPicPr>
          <p:cNvPr id="9" name="Picture 8" descr="Picture of a group of people standing in front of a fence">
            <a:extLst>
              <a:ext uri="{FF2B5EF4-FFF2-40B4-BE49-F238E27FC236}">
                <a16:creationId xmlns:a16="http://schemas.microsoft.com/office/drawing/2014/main" id="{CC91F0A6-1B4F-470C-82EB-845CA7690B9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11917" y="3832196"/>
            <a:ext cx="4380083" cy="3048000"/>
          </a:xfrm>
          <a:prstGeom prst="rect">
            <a:avLst/>
          </a:prstGeom>
        </p:spPr>
      </p:pic>
      <p:pic>
        <p:nvPicPr>
          <p:cNvPr id="11" name="Picture 10" descr="Picture of a group of people standing in a park">
            <a:extLst>
              <a:ext uri="{FF2B5EF4-FFF2-40B4-BE49-F238E27FC236}">
                <a16:creationId xmlns:a16="http://schemas.microsoft.com/office/drawing/2014/main" id="{990F4E2D-F1E5-49F3-B81D-40D59E43420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39915" y="3838140"/>
            <a:ext cx="3592844" cy="3108157"/>
          </a:xfrm>
          <a:prstGeom prst="rect">
            <a:avLst/>
          </a:prstGeom>
        </p:spPr>
      </p:pic>
      <p:pic>
        <p:nvPicPr>
          <p:cNvPr id="13" name="Picture 12" descr="Picture of a group of people standing on top of a grass covered field">
            <a:extLst>
              <a:ext uri="{FF2B5EF4-FFF2-40B4-BE49-F238E27FC236}">
                <a16:creationId xmlns:a16="http://schemas.microsoft.com/office/drawing/2014/main" id="{F23C5C56-7602-47F8-857F-DA1C04637CB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132759" y="1112523"/>
            <a:ext cx="4059241" cy="2719674"/>
          </a:xfrm>
          <a:prstGeom prst="rect">
            <a:avLst/>
          </a:prstGeom>
        </p:spPr>
      </p:pic>
    </p:spTree>
    <p:extLst>
      <p:ext uri="{BB962C8B-B14F-4D97-AF65-F5344CB8AC3E}">
        <p14:creationId xmlns:p14="http://schemas.microsoft.com/office/powerpoint/2010/main" val="3099880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Supplemental Rain Garden Program</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11903243" cy="5185611"/>
          </a:xfrm>
        </p:spPr>
        <p:txBody>
          <a:bodyPr/>
          <a:lstStyle/>
          <a:p>
            <a:r>
              <a:rPr lang="en-US" dirty="0"/>
              <a:t>Rain Garden Academy- April 2017</a:t>
            </a:r>
          </a:p>
          <a:p>
            <a:pPr lvl="1"/>
            <a:r>
              <a:rPr lang="en-US" dirty="0"/>
              <a:t>17 participants learned about the rain gardens and how they improve water quality</a:t>
            </a:r>
          </a:p>
          <a:p>
            <a:r>
              <a:rPr lang="en-US" dirty="0"/>
              <a:t>BWA offered rain garden-mini grants to landowners</a:t>
            </a:r>
          </a:p>
          <a:p>
            <a:pPr lvl="1"/>
            <a:r>
              <a:rPr lang="en-US" dirty="0"/>
              <a:t>2 landowners in the White River and Richland Creek watersheds applied for funding</a:t>
            </a:r>
          </a:p>
          <a:p>
            <a:endParaRPr lang="en-US" dirty="0"/>
          </a:p>
          <a:p>
            <a:pPr marL="457200" lvl="1" indent="0">
              <a:buNone/>
            </a:pPr>
            <a:endParaRPr lang="en-US" dirty="0"/>
          </a:p>
          <a:p>
            <a:endParaRPr lang="en-US" dirty="0"/>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icture of a plant in a garden">
            <a:extLst>
              <a:ext uri="{FF2B5EF4-FFF2-40B4-BE49-F238E27FC236}">
                <a16:creationId xmlns:a16="http://schemas.microsoft.com/office/drawing/2014/main" id="{F44D4524-C64E-44A3-88FB-17DA618521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07993"/>
            <a:ext cx="6446420" cy="3048000"/>
          </a:xfrm>
          <a:prstGeom prst="rect">
            <a:avLst/>
          </a:prstGeom>
        </p:spPr>
      </p:pic>
      <p:pic>
        <p:nvPicPr>
          <p:cNvPr id="9" name="Picture 8" descr="Picture of a person standing next to a forest">
            <a:extLst>
              <a:ext uri="{FF2B5EF4-FFF2-40B4-BE49-F238E27FC236}">
                <a16:creationId xmlns:a16="http://schemas.microsoft.com/office/drawing/2014/main" id="{9DFA8DE9-C6BE-4B4A-B9C8-BAC24576C0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67260" y="3810000"/>
            <a:ext cx="5440781" cy="3060439"/>
          </a:xfrm>
          <a:prstGeom prst="rect">
            <a:avLst/>
          </a:prstGeom>
        </p:spPr>
      </p:pic>
    </p:spTree>
    <p:extLst>
      <p:ext uri="{BB962C8B-B14F-4D97-AF65-F5344CB8AC3E}">
        <p14:creationId xmlns:p14="http://schemas.microsoft.com/office/powerpoint/2010/main" val="896443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Newspaper article showing county calendar.">
            <a:extLst>
              <a:ext uri="{FF2B5EF4-FFF2-40B4-BE49-F238E27FC236}">
                <a16:creationId xmlns:a16="http://schemas.microsoft.com/office/drawing/2014/main" id="{F68AC376-D0B8-4042-8D21-6D7601651EC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597" r="27095"/>
          <a:stretch/>
        </p:blipFill>
        <p:spPr>
          <a:xfrm rot="5400000">
            <a:off x="-516438" y="1617592"/>
            <a:ext cx="2932194" cy="1922056"/>
          </a:xfrm>
          <a:prstGeom prst="rect">
            <a:avLst/>
          </a:prstGeom>
        </p:spPr>
      </p:pic>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Community Presence</a:t>
            </a:r>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Newspaper article showing briefs.">
            <a:extLst>
              <a:ext uri="{FF2B5EF4-FFF2-40B4-BE49-F238E27FC236}">
                <a16:creationId xmlns:a16="http://schemas.microsoft.com/office/drawing/2014/main" id="{387A7E25-8403-4FC7-9292-AD108DE18D0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22" r="5556" b="16873"/>
          <a:stretch/>
        </p:blipFill>
        <p:spPr>
          <a:xfrm rot="5400000">
            <a:off x="9429251" y="454614"/>
            <a:ext cx="2116209" cy="3432026"/>
          </a:xfrm>
          <a:prstGeom prst="rect">
            <a:avLst/>
          </a:prstGeom>
        </p:spPr>
      </p:pic>
      <p:pic>
        <p:nvPicPr>
          <p:cNvPr id="9" name="Picture 8" descr="Newspaper advertisement showing upcoming seminar.">
            <a:extLst>
              <a:ext uri="{FF2B5EF4-FFF2-40B4-BE49-F238E27FC236}">
                <a16:creationId xmlns:a16="http://schemas.microsoft.com/office/drawing/2014/main" id="{1419C6E0-208E-4B9C-A75F-E336A825BF3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6217"/>
          <a:stretch/>
        </p:blipFill>
        <p:spPr>
          <a:xfrm rot="16200000">
            <a:off x="8727641" y="3308289"/>
            <a:ext cx="3558162" cy="3493492"/>
          </a:xfrm>
          <a:prstGeom prst="rect">
            <a:avLst/>
          </a:prstGeom>
        </p:spPr>
      </p:pic>
      <p:pic>
        <p:nvPicPr>
          <p:cNvPr id="11" name="Picture 10" descr="Newspaper advertisement showing upcoming rain garden academny seminar.">
            <a:extLst>
              <a:ext uri="{FF2B5EF4-FFF2-40B4-BE49-F238E27FC236}">
                <a16:creationId xmlns:a16="http://schemas.microsoft.com/office/drawing/2014/main" id="{EA0A7466-0445-4B3C-8461-16C20BCD6F1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6089" t="2775" r="6244" b="2262"/>
          <a:stretch/>
        </p:blipFill>
        <p:spPr>
          <a:xfrm>
            <a:off x="-80132" y="3865920"/>
            <a:ext cx="3047999" cy="3143537"/>
          </a:xfrm>
          <a:prstGeom prst="rect">
            <a:avLst/>
          </a:prstGeom>
        </p:spPr>
      </p:pic>
      <p:pic>
        <p:nvPicPr>
          <p:cNvPr id="12" name="Picture 11" descr="Newspaper article showing discovery farm day">
            <a:extLst>
              <a:ext uri="{FF2B5EF4-FFF2-40B4-BE49-F238E27FC236}">
                <a16:creationId xmlns:a16="http://schemas.microsoft.com/office/drawing/2014/main" id="{E7290CFF-A232-46B0-9F76-D4D47B0900A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5723" t="4376" r="3861" b="2142"/>
          <a:stretch/>
        </p:blipFill>
        <p:spPr>
          <a:xfrm rot="5400000">
            <a:off x="2630917" y="360792"/>
            <a:ext cx="2681857" cy="4185312"/>
          </a:xfrm>
          <a:prstGeom prst="rect">
            <a:avLst/>
          </a:prstGeom>
        </p:spPr>
      </p:pic>
      <p:pic>
        <p:nvPicPr>
          <p:cNvPr id="10" name="Picture 9" descr="Newspaper article showing county calendar.">
            <a:extLst>
              <a:ext uri="{FF2B5EF4-FFF2-40B4-BE49-F238E27FC236}">
                <a16:creationId xmlns:a16="http://schemas.microsoft.com/office/drawing/2014/main" id="{155D06C2-0C37-4072-BC42-CA88E93B773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2291" t="33450" r="28928"/>
          <a:stretch/>
        </p:blipFill>
        <p:spPr>
          <a:xfrm rot="5400000">
            <a:off x="2489778" y="4306706"/>
            <a:ext cx="3232455" cy="2276277"/>
          </a:xfrm>
          <a:prstGeom prst="rect">
            <a:avLst/>
          </a:prstGeom>
        </p:spPr>
      </p:pic>
      <p:pic>
        <p:nvPicPr>
          <p:cNvPr id="15" name="Picture 14" descr="Newspaper article showing volunteers needed for May 27 cleanup">
            <a:extLst>
              <a:ext uri="{FF2B5EF4-FFF2-40B4-BE49-F238E27FC236}">
                <a16:creationId xmlns:a16="http://schemas.microsoft.com/office/drawing/2014/main" id="{06CF4DED-A8BD-4327-8B41-40E5307ACDF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6200000">
            <a:off x="6557075" y="314801"/>
            <a:ext cx="1789205" cy="3384645"/>
          </a:xfrm>
          <a:prstGeom prst="rect">
            <a:avLst/>
          </a:prstGeom>
        </p:spPr>
      </p:pic>
      <p:pic>
        <p:nvPicPr>
          <p:cNvPr id="16" name="Picture 15" descr="Newspaper article showing streamside management workshop to be held in Elkins Saturday">
            <a:extLst>
              <a:ext uri="{FF2B5EF4-FFF2-40B4-BE49-F238E27FC236}">
                <a16:creationId xmlns:a16="http://schemas.microsoft.com/office/drawing/2014/main" id="{2B3F6A5C-7C8E-41BD-A81F-4F7DC1C3275C}"/>
              </a:ext>
            </a:extLst>
          </p:cNvPr>
          <p:cNvPicPr>
            <a:picLocks noChangeAspect="1"/>
          </p:cNvPicPr>
          <p:nvPr/>
        </p:nvPicPr>
        <p:blipFill>
          <a:blip r:embed="rId9"/>
          <a:stretch>
            <a:fillRect/>
          </a:stretch>
        </p:blipFill>
        <p:spPr>
          <a:xfrm rot="5400000">
            <a:off x="7184063" y="2830217"/>
            <a:ext cx="2216160" cy="1996800"/>
          </a:xfrm>
          <a:prstGeom prst="rect">
            <a:avLst/>
          </a:prstGeom>
        </p:spPr>
      </p:pic>
      <p:pic>
        <p:nvPicPr>
          <p:cNvPr id="17" name="Picture 16" descr="Newspaper article showing river cleanup needs workers">
            <a:extLst>
              <a:ext uri="{FF2B5EF4-FFF2-40B4-BE49-F238E27FC236}">
                <a16:creationId xmlns:a16="http://schemas.microsoft.com/office/drawing/2014/main" id="{9C86F8DA-F54F-443C-953F-CA36F036140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1" r="-56"/>
          <a:stretch/>
        </p:blipFill>
        <p:spPr>
          <a:xfrm>
            <a:off x="5705344" y="1739516"/>
            <a:ext cx="1746332" cy="2555803"/>
          </a:xfrm>
          <a:prstGeom prst="rect">
            <a:avLst/>
          </a:prstGeom>
        </p:spPr>
      </p:pic>
      <p:pic>
        <p:nvPicPr>
          <p:cNvPr id="14" name="Picture 13" descr="Newspaper article showing people planting trees.">
            <a:extLst>
              <a:ext uri="{FF2B5EF4-FFF2-40B4-BE49-F238E27FC236}">
                <a16:creationId xmlns:a16="http://schemas.microsoft.com/office/drawing/2014/main" id="{6144EFE0-E15D-4168-BD66-7EEBEE9F311F}"/>
              </a:ext>
            </a:extLst>
          </p:cNvPr>
          <p:cNvPicPr>
            <a:picLocks noChangeAspect="1"/>
          </p:cNvPicPr>
          <p:nvPr/>
        </p:nvPicPr>
        <p:blipFill>
          <a:blip r:embed="rId11"/>
          <a:stretch>
            <a:fillRect/>
          </a:stretch>
        </p:blipFill>
        <p:spPr>
          <a:xfrm>
            <a:off x="5220949" y="3743466"/>
            <a:ext cx="3778672" cy="3317606"/>
          </a:xfrm>
          <a:prstGeom prst="rect">
            <a:avLst/>
          </a:prstGeom>
        </p:spPr>
      </p:pic>
    </p:spTree>
    <p:extLst>
      <p:ext uri="{BB962C8B-B14F-4D97-AF65-F5344CB8AC3E}">
        <p14:creationId xmlns:p14="http://schemas.microsoft.com/office/powerpoint/2010/main" val="3707437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Project Numbers So Far</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5905501" cy="5185611"/>
          </a:xfrm>
        </p:spPr>
        <p:txBody>
          <a:bodyPr>
            <a:normAutofit fontScale="92500"/>
          </a:bodyPr>
          <a:lstStyle/>
          <a:p>
            <a:pPr>
              <a:lnSpc>
                <a:spcPct val="150000"/>
              </a:lnSpc>
            </a:pPr>
            <a:r>
              <a:rPr lang="en-US" sz="2400" dirty="0">
                <a:latin typeface="Arial" panose="020B0604020202020204" pitchFamily="34" charset="0"/>
                <a:cs typeface="Arial" panose="020B0604020202020204" pitchFamily="34" charset="0"/>
              </a:rPr>
              <a:t>536 Participating Landowners</a:t>
            </a:r>
          </a:p>
          <a:p>
            <a:pPr>
              <a:lnSpc>
                <a:spcPct val="150000"/>
              </a:lnSpc>
            </a:pPr>
            <a:r>
              <a:rPr lang="en-US" sz="2400" dirty="0">
                <a:latin typeface="Arial" panose="020B0604020202020204" pitchFamily="34" charset="0"/>
                <a:cs typeface="Arial" panose="020B0604020202020204" pitchFamily="34" charset="0"/>
              </a:rPr>
              <a:t>64 Site Assessments</a:t>
            </a:r>
          </a:p>
          <a:p>
            <a:pPr>
              <a:lnSpc>
                <a:spcPct val="150000"/>
              </a:lnSpc>
            </a:pPr>
            <a:r>
              <a:rPr lang="en-US" sz="2400" dirty="0">
                <a:latin typeface="Arial" panose="020B0604020202020204" pitchFamily="34" charset="0"/>
                <a:cs typeface="Arial" panose="020B0604020202020204" pitchFamily="34" charset="0"/>
              </a:rPr>
              <a:t>136 BMPs Implemented</a:t>
            </a:r>
          </a:p>
          <a:p>
            <a:pPr lvl="1">
              <a:lnSpc>
                <a:spcPct val="150000"/>
              </a:lnSpc>
            </a:pPr>
            <a:r>
              <a:rPr lang="en-US" dirty="0">
                <a:latin typeface="Arial" panose="020B0604020202020204" pitchFamily="34" charset="0"/>
                <a:cs typeface="Arial" panose="020B0604020202020204" pitchFamily="34" charset="0"/>
              </a:rPr>
              <a:t>1,005 acres Aerated</a:t>
            </a:r>
          </a:p>
          <a:p>
            <a:pPr lvl="1">
              <a:lnSpc>
                <a:spcPct val="150000"/>
              </a:lnSpc>
            </a:pPr>
            <a:r>
              <a:rPr lang="en-US" dirty="0">
                <a:latin typeface="Arial" panose="020B0604020202020204" pitchFamily="34" charset="0"/>
                <a:cs typeface="Arial" panose="020B0604020202020204" pitchFamily="34" charset="0"/>
              </a:rPr>
              <a:t>7 acres of Riparian Buffer Established</a:t>
            </a:r>
          </a:p>
          <a:p>
            <a:pPr lvl="1">
              <a:lnSpc>
                <a:spcPct val="150000"/>
              </a:lnSpc>
            </a:pPr>
            <a:r>
              <a:rPr lang="en-US" dirty="0">
                <a:latin typeface="Arial" panose="020B0604020202020204" pitchFamily="34" charset="0"/>
                <a:cs typeface="Arial" panose="020B0604020202020204" pitchFamily="34" charset="0"/>
              </a:rPr>
              <a:t>61 acres of Upland Habitat Reforested</a:t>
            </a:r>
          </a:p>
          <a:p>
            <a:pPr>
              <a:lnSpc>
                <a:spcPct val="150000"/>
              </a:lnSpc>
            </a:pPr>
            <a:r>
              <a:rPr lang="en-US" sz="2400" dirty="0">
                <a:latin typeface="Arial" panose="020B0604020202020204" pitchFamily="34" charset="0"/>
                <a:cs typeface="Arial" panose="020B0604020202020204" pitchFamily="34" charset="0"/>
              </a:rPr>
              <a:t>26 Demonstration Sites Established</a:t>
            </a:r>
          </a:p>
          <a:p>
            <a:pPr>
              <a:lnSpc>
                <a:spcPct val="150000"/>
              </a:lnSpc>
            </a:pPr>
            <a:r>
              <a:rPr lang="en-US" sz="2400" dirty="0">
                <a:latin typeface="Arial" panose="020B0604020202020204" pitchFamily="34" charset="0"/>
                <a:cs typeface="Arial" panose="020B0604020202020204" pitchFamily="34" charset="0"/>
              </a:rPr>
              <a:t>Open-Space Neighborhood Collaboration</a:t>
            </a:r>
          </a:p>
          <a:p>
            <a:endParaRPr lang="en-US" dirty="0"/>
          </a:p>
          <a:p>
            <a:pPr lvl="1"/>
            <a:endParaRPr lang="en-US" dirty="0"/>
          </a:p>
          <a:p>
            <a:pPr lvl="1"/>
            <a:endParaRPr lang="en-US" dirty="0"/>
          </a:p>
          <a:p>
            <a:pPr lvl="1"/>
            <a:endParaRPr lang="en-US" dirty="0"/>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icture of a group of people standing on top of a grass covered field">
            <a:extLst>
              <a:ext uri="{FF2B5EF4-FFF2-40B4-BE49-F238E27FC236}">
                <a16:creationId xmlns:a16="http://schemas.microsoft.com/office/drawing/2014/main" id="{249E345C-91BF-42F7-8892-B24320D445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3501" y="1210408"/>
            <a:ext cx="3920197" cy="2940148"/>
          </a:xfrm>
          <a:prstGeom prst="rect">
            <a:avLst/>
          </a:prstGeom>
        </p:spPr>
      </p:pic>
      <p:pic>
        <p:nvPicPr>
          <p:cNvPr id="10" name="Picture 9" descr="Picture of a large machine in a field">
            <a:extLst>
              <a:ext uri="{FF2B5EF4-FFF2-40B4-BE49-F238E27FC236}">
                <a16:creationId xmlns:a16="http://schemas.microsoft.com/office/drawing/2014/main" id="{D4B1889A-A470-4EFA-9B96-DF7B4392DD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2788" y="4248443"/>
            <a:ext cx="4639212" cy="2609557"/>
          </a:xfrm>
          <a:prstGeom prst="rect">
            <a:avLst/>
          </a:prstGeom>
        </p:spPr>
      </p:pic>
    </p:spTree>
    <p:extLst>
      <p:ext uri="{BB962C8B-B14F-4D97-AF65-F5344CB8AC3E}">
        <p14:creationId xmlns:p14="http://schemas.microsoft.com/office/powerpoint/2010/main" val="1012680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Project Numbers So Far</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5943601" cy="5185611"/>
          </a:xfrm>
        </p:spPr>
        <p:txBody>
          <a:bodyPr/>
          <a:lstStyle/>
          <a:p>
            <a:pPr>
              <a:lnSpc>
                <a:spcPct val="150000"/>
              </a:lnSpc>
            </a:pPr>
            <a:r>
              <a:rPr lang="en-US" sz="2600" dirty="0">
                <a:latin typeface="Arial" panose="020B0604020202020204" pitchFamily="34" charset="0"/>
                <a:cs typeface="Arial" panose="020B0604020202020204" pitchFamily="34" charset="0"/>
              </a:rPr>
              <a:t>751.75 Volunteer Hours</a:t>
            </a:r>
          </a:p>
          <a:p>
            <a:pPr lvl="1">
              <a:lnSpc>
                <a:spcPct val="150000"/>
              </a:lnSpc>
            </a:pPr>
            <a:r>
              <a:rPr lang="en-US" sz="2200" dirty="0">
                <a:latin typeface="Arial" panose="020B0604020202020204" pitchFamily="34" charset="0"/>
                <a:cs typeface="Arial" panose="020B0604020202020204" pitchFamily="34" charset="0"/>
              </a:rPr>
              <a:t>About $17,700 of $50,000 needed</a:t>
            </a:r>
          </a:p>
          <a:p>
            <a:pPr>
              <a:lnSpc>
                <a:spcPct val="150000"/>
              </a:lnSpc>
            </a:pPr>
            <a:r>
              <a:rPr lang="en-US" sz="2600" dirty="0">
                <a:latin typeface="Arial" panose="020B0604020202020204" pitchFamily="34" charset="0"/>
                <a:cs typeface="Arial" panose="020B0604020202020204" pitchFamily="34" charset="0"/>
              </a:rPr>
              <a:t>3 Special Interest Meetings</a:t>
            </a:r>
          </a:p>
          <a:p>
            <a:pPr>
              <a:lnSpc>
                <a:spcPct val="150000"/>
              </a:lnSpc>
            </a:pPr>
            <a:r>
              <a:rPr lang="en-US" sz="2600" dirty="0">
                <a:latin typeface="Arial" panose="020B0604020202020204" pitchFamily="34" charset="0"/>
                <a:cs typeface="Arial" panose="020B0604020202020204" pitchFamily="34" charset="0"/>
              </a:rPr>
              <a:t>5 Stream Cleanups</a:t>
            </a:r>
          </a:p>
          <a:p>
            <a:pPr>
              <a:lnSpc>
                <a:spcPct val="150000"/>
              </a:lnSpc>
            </a:pPr>
            <a:r>
              <a:rPr lang="en-US" sz="2600" dirty="0">
                <a:latin typeface="Arial" panose="020B0604020202020204" pitchFamily="34" charset="0"/>
                <a:cs typeface="Arial" panose="020B0604020202020204" pitchFamily="34" charset="0"/>
              </a:rPr>
              <a:t>9 Native Tree Plantings</a:t>
            </a:r>
          </a:p>
          <a:p>
            <a:pPr>
              <a:lnSpc>
                <a:spcPct val="150000"/>
              </a:lnSpc>
            </a:pPr>
            <a:r>
              <a:rPr lang="en-US" sz="2600" dirty="0">
                <a:latin typeface="Arial" panose="020B0604020202020204" pitchFamily="34" charset="0"/>
                <a:cs typeface="Arial" panose="020B0604020202020204" pitchFamily="34" charset="0"/>
              </a:rPr>
              <a:t>7 Newsletters and 15 Mass Mailings</a:t>
            </a:r>
          </a:p>
          <a:p>
            <a:pPr>
              <a:lnSpc>
                <a:spcPct val="150000"/>
              </a:lnSpc>
            </a:pPr>
            <a:r>
              <a:rPr lang="en-US" sz="2600" dirty="0">
                <a:latin typeface="Arial" panose="020B0604020202020204" pitchFamily="34" charset="0"/>
                <a:cs typeface="Arial" panose="020B0604020202020204" pitchFamily="34" charset="0"/>
              </a:rPr>
              <a:t>4 Rain Garden Stewardship Events</a:t>
            </a:r>
          </a:p>
          <a:p>
            <a:endParaRPr lang="en-US" dirty="0"/>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icture of a group of people sitting at a park">
            <a:extLst>
              <a:ext uri="{FF2B5EF4-FFF2-40B4-BE49-F238E27FC236}">
                <a16:creationId xmlns:a16="http://schemas.microsoft.com/office/drawing/2014/main" id="{D24E2EE7-4F34-4F81-BA5D-1A6BD88D65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12481" y="1182610"/>
            <a:ext cx="3627120" cy="2720340"/>
          </a:xfrm>
          <a:prstGeom prst="rect">
            <a:avLst/>
          </a:prstGeom>
        </p:spPr>
      </p:pic>
      <p:pic>
        <p:nvPicPr>
          <p:cNvPr id="8" name="Picture 7" descr="Picture of a a group of people planting">
            <a:extLst>
              <a:ext uri="{FF2B5EF4-FFF2-40B4-BE49-F238E27FC236}">
                <a16:creationId xmlns:a16="http://schemas.microsoft.com/office/drawing/2014/main" id="{512E388F-9B93-459B-A184-1E30B7E411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12480" y="4023900"/>
            <a:ext cx="3627120" cy="2720340"/>
          </a:xfrm>
          <a:prstGeom prst="rect">
            <a:avLst/>
          </a:prstGeom>
        </p:spPr>
      </p:pic>
      <p:pic>
        <p:nvPicPr>
          <p:cNvPr id="10" name="Picture 9" descr="Picture of a group of people standing in a garden">
            <a:extLst>
              <a:ext uri="{FF2B5EF4-FFF2-40B4-BE49-F238E27FC236}">
                <a16:creationId xmlns:a16="http://schemas.microsoft.com/office/drawing/2014/main" id="{837C5C73-E282-4B42-86C9-B51FED01C2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90380" y="2696308"/>
            <a:ext cx="3422099" cy="1924931"/>
          </a:xfrm>
          <a:prstGeom prst="rect">
            <a:avLst/>
          </a:prstGeom>
        </p:spPr>
      </p:pic>
    </p:spTree>
    <p:extLst>
      <p:ext uri="{BB962C8B-B14F-4D97-AF65-F5344CB8AC3E}">
        <p14:creationId xmlns:p14="http://schemas.microsoft.com/office/powerpoint/2010/main" val="300764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Big Issues</a:t>
            </a:r>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icture of a body of water">
            <a:extLst>
              <a:ext uri="{FF2B5EF4-FFF2-40B4-BE49-F238E27FC236}">
                <a16:creationId xmlns:a16="http://schemas.microsoft.com/office/drawing/2014/main" id="{7C3866FA-A634-4208-BDA6-728390A0421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6468" y="1112522"/>
            <a:ext cx="6213396" cy="2715504"/>
          </a:xfrm>
          <a:prstGeom prst="rect">
            <a:avLst/>
          </a:prstGeom>
        </p:spPr>
      </p:pic>
      <p:pic>
        <p:nvPicPr>
          <p:cNvPr id="8" name="Picture 7" descr="Picture of a picture containing tree, grass, and water">
            <a:extLst>
              <a:ext uri="{FF2B5EF4-FFF2-40B4-BE49-F238E27FC236}">
                <a16:creationId xmlns:a16="http://schemas.microsoft.com/office/drawing/2014/main" id="{403884FA-391F-4498-9CED-4AA627E5A0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479055" y="1830709"/>
            <a:ext cx="5745477" cy="4309108"/>
          </a:xfrm>
          <a:prstGeom prst="rect">
            <a:avLst/>
          </a:prstGeom>
        </p:spPr>
      </p:pic>
      <p:pic>
        <p:nvPicPr>
          <p:cNvPr id="10" name="Picture 9" descr="Picture of a body of water">
            <a:extLst>
              <a:ext uri="{FF2B5EF4-FFF2-40B4-BE49-F238E27FC236}">
                <a16:creationId xmlns:a16="http://schemas.microsoft.com/office/drawing/2014/main" id="{0E9FB760-93A5-4617-BCF8-D3846693562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6468" y="3828027"/>
            <a:ext cx="6213396" cy="3043896"/>
          </a:xfrm>
          <a:prstGeom prst="rect">
            <a:avLst/>
          </a:prstGeom>
        </p:spPr>
      </p:pic>
    </p:spTree>
    <p:extLst>
      <p:ext uri="{BB962C8B-B14F-4D97-AF65-F5344CB8AC3E}">
        <p14:creationId xmlns:p14="http://schemas.microsoft.com/office/powerpoint/2010/main" val="3936905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Erosion Estimates</a:t>
            </a:r>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Picture of a a man standing in a lak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127" y="1690255"/>
            <a:ext cx="5929746" cy="4447309"/>
          </a:xfrm>
          <a:prstGeom prst="rect">
            <a:avLst/>
          </a:prstGeom>
        </p:spPr>
      </p:pic>
      <p:pic>
        <p:nvPicPr>
          <p:cNvPr id="5" name="Picture 4" descr="Picture of a man standing in a lake holding a prob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9128" y="1690254"/>
            <a:ext cx="5929745" cy="4447309"/>
          </a:xfrm>
          <a:prstGeom prst="rect">
            <a:avLst/>
          </a:prstGeom>
        </p:spPr>
      </p:pic>
    </p:spTree>
    <p:extLst>
      <p:ext uri="{BB962C8B-B14F-4D97-AF65-F5344CB8AC3E}">
        <p14:creationId xmlns:p14="http://schemas.microsoft.com/office/powerpoint/2010/main" val="509228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F85C-30BC-4ADC-85DC-DA58623246DB}"/>
              </a:ext>
            </a:extLst>
          </p:cNvPr>
          <p:cNvSpPr>
            <a:spLocks noGrp="1"/>
          </p:cNvSpPr>
          <p:nvPr>
            <p:ph type="title"/>
          </p:nvPr>
        </p:nvSpPr>
        <p:spPr>
          <a:xfrm>
            <a:off x="152400" y="228601"/>
            <a:ext cx="11201400" cy="609600"/>
          </a:xfrm>
        </p:spPr>
        <p:txBody>
          <a:bodyPr>
            <a:noAutofit/>
          </a:bodyPr>
          <a:lstStyle/>
          <a:p>
            <a:r>
              <a:rPr lang="en-US" sz="4200" dirty="0">
                <a:latin typeface="Arial" panose="020B0604020202020204" pitchFamily="34" charset="0"/>
                <a:cs typeface="Arial" panose="020B0604020202020204" pitchFamily="34" charset="0"/>
              </a:rPr>
              <a:t>Rounding the Corner</a:t>
            </a:r>
          </a:p>
        </p:txBody>
      </p:sp>
      <p:sp>
        <p:nvSpPr>
          <p:cNvPr id="3" name="Content Placeholder 2">
            <a:extLst>
              <a:ext uri="{FF2B5EF4-FFF2-40B4-BE49-F238E27FC236}">
                <a16:creationId xmlns:a16="http://schemas.microsoft.com/office/drawing/2014/main" id="{12027352-D975-4819-8052-C6BA76E79DA9}"/>
              </a:ext>
            </a:extLst>
          </p:cNvPr>
          <p:cNvSpPr>
            <a:spLocks noGrp="1"/>
          </p:cNvSpPr>
          <p:nvPr>
            <p:ph idx="1"/>
          </p:nvPr>
        </p:nvSpPr>
        <p:spPr>
          <a:xfrm>
            <a:off x="152399" y="1215188"/>
            <a:ext cx="7373815" cy="5185611"/>
          </a:xfrm>
        </p:spPr>
        <p:txBody>
          <a:bodyPr>
            <a:normAutofit fontScale="77500" lnSpcReduction="20000"/>
          </a:bodyPr>
          <a:lstStyle/>
          <a:p>
            <a:pPr>
              <a:lnSpc>
                <a:spcPct val="150000"/>
              </a:lnSpc>
            </a:pPr>
            <a:r>
              <a:rPr lang="en-US" dirty="0">
                <a:latin typeface="Arial" panose="020B0604020202020204" pitchFamily="34" charset="0"/>
                <a:cs typeface="Arial" panose="020B0604020202020204" pitchFamily="34" charset="0"/>
              </a:rPr>
              <a:t>Snowball Effect</a:t>
            </a:r>
          </a:p>
          <a:p>
            <a:pPr lvl="1">
              <a:lnSpc>
                <a:spcPct val="150000"/>
              </a:lnSpc>
            </a:pPr>
            <a:r>
              <a:rPr lang="en-US" sz="2800" dirty="0">
                <a:latin typeface="Arial" panose="020B0604020202020204" pitchFamily="34" charset="0"/>
                <a:cs typeface="Arial" panose="020B0604020202020204" pitchFamily="34" charset="0"/>
              </a:rPr>
              <a:t>More Site Visits</a:t>
            </a:r>
          </a:p>
          <a:p>
            <a:pPr>
              <a:lnSpc>
                <a:spcPct val="150000"/>
              </a:lnSpc>
            </a:pPr>
            <a:r>
              <a:rPr lang="en-US" dirty="0">
                <a:latin typeface="Arial" panose="020B0604020202020204" pitchFamily="34" charset="0"/>
                <a:cs typeface="Arial" panose="020B0604020202020204" pitchFamily="34" charset="0"/>
              </a:rPr>
              <a:t>Increasing the Number of Demonstration Sites</a:t>
            </a:r>
          </a:p>
          <a:p>
            <a:pPr>
              <a:lnSpc>
                <a:spcPct val="150000"/>
              </a:lnSpc>
            </a:pPr>
            <a:r>
              <a:rPr lang="en-US" dirty="0">
                <a:latin typeface="Arial" panose="020B0604020202020204" pitchFamily="34" charset="0"/>
                <a:cs typeface="Arial" panose="020B0604020202020204" pitchFamily="34" charset="0"/>
              </a:rPr>
              <a:t>More Programs Planned:</a:t>
            </a:r>
          </a:p>
          <a:p>
            <a:pPr lvl="1">
              <a:lnSpc>
                <a:spcPct val="150000"/>
              </a:lnSpc>
            </a:pPr>
            <a:r>
              <a:rPr lang="en-US" sz="2800" dirty="0">
                <a:latin typeface="Arial" panose="020B0604020202020204" pitchFamily="34" charset="0"/>
                <a:cs typeface="Arial" panose="020B0604020202020204" pitchFamily="34" charset="0"/>
              </a:rPr>
              <a:t>Forest Management Workshop</a:t>
            </a:r>
          </a:p>
          <a:p>
            <a:pPr lvl="1">
              <a:lnSpc>
                <a:spcPct val="150000"/>
              </a:lnSpc>
            </a:pPr>
            <a:r>
              <a:rPr lang="en-US" sz="2800" dirty="0">
                <a:latin typeface="Arial" panose="020B0604020202020204" pitchFamily="34" charset="0"/>
                <a:cs typeface="Arial" panose="020B0604020202020204" pitchFamily="34" charset="0"/>
              </a:rPr>
              <a:t>Beaver Lake Watershed Symposium</a:t>
            </a:r>
          </a:p>
          <a:p>
            <a:pPr lvl="1">
              <a:lnSpc>
                <a:spcPct val="150000"/>
              </a:lnSpc>
            </a:pPr>
            <a:r>
              <a:rPr lang="en-US" sz="2800" dirty="0">
                <a:latin typeface="Arial" panose="020B0604020202020204" pitchFamily="34" charset="0"/>
                <a:cs typeface="Arial" panose="020B0604020202020204" pitchFamily="34" charset="0"/>
              </a:rPr>
              <a:t>Streamside Management Workshop</a:t>
            </a:r>
          </a:p>
          <a:p>
            <a:pPr lvl="1">
              <a:lnSpc>
                <a:spcPct val="150000"/>
              </a:lnSpc>
            </a:pPr>
            <a:r>
              <a:rPr lang="en-US" sz="2800" dirty="0">
                <a:latin typeface="Arial" panose="020B0604020202020204" pitchFamily="34" charset="0"/>
                <a:cs typeface="Arial" panose="020B0604020202020204" pitchFamily="34" charset="0"/>
              </a:rPr>
              <a:t>10 WROA Meetings</a:t>
            </a:r>
          </a:p>
          <a:p>
            <a:pPr lvl="2">
              <a:lnSpc>
                <a:spcPct val="150000"/>
              </a:lnSpc>
            </a:pPr>
            <a:r>
              <a:rPr lang="en-US" sz="2800" dirty="0">
                <a:latin typeface="Arial" panose="020B0604020202020204" pitchFamily="34" charset="0"/>
                <a:cs typeface="Arial" panose="020B0604020202020204" pitchFamily="34" charset="0"/>
              </a:rPr>
              <a:t>Maps being made</a:t>
            </a:r>
          </a:p>
          <a:p>
            <a:pPr lvl="2">
              <a:lnSpc>
                <a:spcPct val="150000"/>
              </a:lnSpc>
            </a:pPr>
            <a:r>
              <a:rPr lang="en-US" sz="2800" dirty="0">
                <a:latin typeface="Arial" panose="020B0604020202020204" pitchFamily="34" charset="0"/>
                <a:cs typeface="Arial" panose="020B0604020202020204" pitchFamily="34" charset="0"/>
              </a:rPr>
              <a:t>Areas not being reached?</a:t>
            </a:r>
          </a:p>
          <a:p>
            <a:endParaRPr lang="en-US" dirty="0"/>
          </a:p>
        </p:txBody>
      </p:sp>
      <p:sp>
        <p:nvSpPr>
          <p:cNvPr id="4" name="Rectangle 3">
            <a:extLst>
              <a:ext uri="{FF2B5EF4-FFF2-40B4-BE49-F238E27FC236}">
                <a16:creationId xmlns:a16="http://schemas.microsoft.com/office/drawing/2014/main" id="{D741F818-12F4-4858-AC70-BB10D6FCD2CB}"/>
              </a:ext>
              <a:ext uri="{C183D7F6-B498-43B3-948B-1728B52AA6E4}">
                <adec:decorative xmlns:adec="http://schemas.microsoft.com/office/drawing/2017/decorative" val="1"/>
              </a:ext>
            </a:extLst>
          </p:cNvPr>
          <p:cNvSpPr/>
          <p:nvPr/>
        </p:nvSpPr>
        <p:spPr>
          <a:xfrm>
            <a:off x="0" y="838202"/>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icture of a river">
            <a:extLst>
              <a:ext uri="{FF2B5EF4-FFF2-40B4-BE49-F238E27FC236}">
                <a16:creationId xmlns:a16="http://schemas.microsoft.com/office/drawing/2014/main" id="{1F7D2F05-A41A-488A-A20B-7A6524851F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23868" y="3686911"/>
            <a:ext cx="4034186" cy="3025639"/>
          </a:xfrm>
          <a:prstGeom prst="rect">
            <a:avLst/>
          </a:prstGeom>
        </p:spPr>
      </p:pic>
      <p:pic>
        <p:nvPicPr>
          <p:cNvPr id="10" name="Picture 9" descr="Picture of a forest">
            <a:extLst>
              <a:ext uri="{FF2B5EF4-FFF2-40B4-BE49-F238E27FC236}">
                <a16:creationId xmlns:a16="http://schemas.microsoft.com/office/drawing/2014/main" id="{4F8DAF3F-F5C8-498B-BAE0-697E3FFC84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68" y="1265761"/>
            <a:ext cx="4031840" cy="2267911"/>
          </a:xfrm>
          <a:prstGeom prst="rect">
            <a:avLst/>
          </a:prstGeom>
        </p:spPr>
      </p:pic>
    </p:spTree>
    <p:extLst>
      <p:ext uri="{BB962C8B-B14F-4D97-AF65-F5344CB8AC3E}">
        <p14:creationId xmlns:p14="http://schemas.microsoft.com/office/powerpoint/2010/main" val="3486102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8560" y="212916"/>
            <a:ext cx="8816688" cy="645562"/>
          </a:xfrm>
        </p:spPr>
        <p:txBody>
          <a:bodyPr>
            <a:noAutofit/>
          </a:bodyPr>
          <a:lstStyle/>
          <a:p>
            <a:r>
              <a:rPr lang="en-US" sz="4200" dirty="0">
                <a:latin typeface="Arial" panose="020B0604020202020204" pitchFamily="34" charset="0"/>
                <a:cs typeface="Arial" panose="020B0604020202020204" pitchFamily="34" charset="0"/>
              </a:rPr>
              <a:t>Thanks to Our Partners &amp; Sponsors:</a:t>
            </a:r>
          </a:p>
        </p:txBody>
      </p:sp>
      <p:pic>
        <p:nvPicPr>
          <p:cNvPr id="7" name="Picture 6" descr="A D E Q Arkansas Department of Environmental Quality"/>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69519" y="3160988"/>
            <a:ext cx="1494813" cy="661087"/>
          </a:xfrm>
          <a:prstGeom prst="rect">
            <a:avLst/>
          </a:prstGeom>
        </p:spPr>
      </p:pic>
      <p:pic>
        <p:nvPicPr>
          <p:cNvPr id="8" name="Picture 7" descr="Arkansas Game and Fish"/>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95103" y="1360415"/>
            <a:ext cx="1393291" cy="1016728"/>
          </a:xfrm>
          <a:prstGeom prst="rect">
            <a:avLst/>
          </a:prstGeom>
        </p:spPr>
      </p:pic>
      <p:pic>
        <p:nvPicPr>
          <p:cNvPr id="9" name="Picture 8" descr="Arkansas Natural Resources Commission"/>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3788" y="1301975"/>
            <a:ext cx="1163432" cy="1160614"/>
          </a:xfrm>
          <a:prstGeom prst="rect">
            <a:avLst/>
          </a:prstGeom>
        </p:spPr>
      </p:pic>
      <p:pic>
        <p:nvPicPr>
          <p:cNvPr id="10" name="Picture 9" descr="Arkansas State Parks"/>
          <p:cNvPicPr>
            <a:picLocks noChangeAspect="1"/>
          </p:cNvPicPr>
          <p:nvPr/>
        </p:nvPicPr>
        <p:blipFill>
          <a:blip r:embed="rId6" cstate="email">
            <a:clrChange>
              <a:clrFrom>
                <a:srgbClr val="E4E5DD"/>
              </a:clrFrom>
              <a:clrTo>
                <a:srgbClr val="E4E5DD">
                  <a:alpha val="0"/>
                </a:srgbClr>
              </a:clrTo>
            </a:clrChange>
            <a:extLst>
              <a:ext uri="{28A0092B-C50C-407E-A947-70E740481C1C}">
                <a14:useLocalDpi xmlns:a14="http://schemas.microsoft.com/office/drawing/2010/main"/>
              </a:ext>
            </a:extLst>
          </a:blip>
          <a:stretch>
            <a:fillRect/>
          </a:stretch>
        </p:blipFill>
        <p:spPr>
          <a:xfrm>
            <a:off x="6854363" y="1196759"/>
            <a:ext cx="914207" cy="1479853"/>
          </a:xfrm>
          <a:prstGeom prst="rect">
            <a:avLst/>
          </a:prstGeom>
        </p:spPr>
      </p:pic>
      <p:pic>
        <p:nvPicPr>
          <p:cNvPr id="12" name="Picture 11" descr="Boston Mountain Solid Waste District"/>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82766" y="5966629"/>
            <a:ext cx="2543366" cy="777005"/>
          </a:xfrm>
          <a:prstGeom prst="rect">
            <a:avLst/>
          </a:prstGeom>
        </p:spPr>
      </p:pic>
      <p:pic>
        <p:nvPicPr>
          <p:cNvPr id="13" name="Picture 12" descr="Butterball"/>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2233" y="5813604"/>
            <a:ext cx="1813400" cy="797896"/>
          </a:xfrm>
          <a:prstGeom prst="rect">
            <a:avLst/>
          </a:prstGeom>
        </p:spPr>
      </p:pic>
      <p:pic>
        <p:nvPicPr>
          <p:cNvPr id="14" name="Picture 13" descr="Beaver Water District"/>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107910" y="3221025"/>
            <a:ext cx="2261173" cy="541015"/>
          </a:xfrm>
          <a:prstGeom prst="rect">
            <a:avLst/>
          </a:prstGeom>
        </p:spPr>
      </p:pic>
      <p:pic>
        <p:nvPicPr>
          <p:cNvPr id="16" name="Picture 15" descr="Coca Cola"/>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854449" y="5166578"/>
            <a:ext cx="1532706" cy="501961"/>
          </a:xfrm>
          <a:prstGeom prst="rect">
            <a:avLst/>
          </a:prstGeom>
        </p:spPr>
      </p:pic>
      <p:pic>
        <p:nvPicPr>
          <p:cNvPr id="17" name="Picture 16" descr="United States Environmental Protection Agency"/>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77722" y="1355225"/>
            <a:ext cx="1151412" cy="1151412"/>
          </a:xfrm>
          <a:prstGeom prst="rect">
            <a:avLst/>
          </a:prstGeom>
        </p:spPr>
      </p:pic>
      <p:pic>
        <p:nvPicPr>
          <p:cNvPr id="18" name="Picture 17" descr="Arkansas Farm Bureau"/>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077712" y="3932039"/>
            <a:ext cx="1214037" cy="859198"/>
          </a:xfrm>
          <a:prstGeom prst="rect">
            <a:avLst/>
          </a:prstGeom>
        </p:spPr>
      </p:pic>
      <p:pic>
        <p:nvPicPr>
          <p:cNvPr id="19" name="Picture 18" descr="Keep Arkansas Beautiful"/>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1014109" y="1287560"/>
            <a:ext cx="1025491" cy="1865653"/>
          </a:xfrm>
          <a:prstGeom prst="rect">
            <a:avLst/>
          </a:prstGeom>
        </p:spPr>
      </p:pic>
      <p:pic>
        <p:nvPicPr>
          <p:cNvPr id="20" name="Picture 19" descr="N R C S"/>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01903" y="2867372"/>
            <a:ext cx="1602488" cy="487176"/>
          </a:xfrm>
          <a:prstGeom prst="rect">
            <a:avLst/>
          </a:prstGeom>
        </p:spPr>
      </p:pic>
      <p:pic>
        <p:nvPicPr>
          <p:cNvPr id="22" name="Picture 21" descr="Ozarks Water Watch"/>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8362317" y="4426055"/>
            <a:ext cx="1429274" cy="785656"/>
          </a:xfrm>
          <a:prstGeom prst="rect">
            <a:avLst/>
          </a:prstGeom>
        </p:spPr>
      </p:pic>
      <p:pic>
        <p:nvPicPr>
          <p:cNvPr id="24" name="Picture 23" descr="U of A Division of Agriculture Research and Extension University of Arkansas System"/>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129707" y="4426832"/>
            <a:ext cx="1770730" cy="934354"/>
          </a:xfrm>
          <a:prstGeom prst="rect">
            <a:avLst/>
          </a:prstGeom>
        </p:spPr>
      </p:pic>
      <p:pic>
        <p:nvPicPr>
          <p:cNvPr id="25" name="Picture 24" descr="Washington County Arkansas"/>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749724" y="4273036"/>
            <a:ext cx="1101486" cy="1091693"/>
          </a:xfrm>
          <a:prstGeom prst="rect">
            <a:avLst/>
          </a:prstGeom>
        </p:spPr>
      </p:pic>
      <p:pic>
        <p:nvPicPr>
          <p:cNvPr id="1026" name="Picture 2" descr="Pack Rat Outdoor Center"/>
          <p:cNvPicPr>
            <a:picLocks noChangeAspect="1" noChangeArrowheads="1"/>
          </p:cNvPicPr>
          <p:nvPr/>
        </p:nvPicPr>
        <p:blipFill>
          <a:blip r:embed="rId1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244423" y="5383174"/>
            <a:ext cx="1282431" cy="1284326"/>
          </a:xfrm>
          <a:prstGeom prst="rect">
            <a:avLst/>
          </a:prstGeom>
          <a:noFill/>
          <a:ln>
            <a:noFill/>
          </a:ln>
          <a:effectLst/>
          <a:extLst>
            <a:ext uri="{909E8E84-426E-40DD-AFC4-6F175D3DCCD1}">
              <a14:hiddenFill xmlns:a14="http://schemas.microsoft.com/office/drawing/2010/main">
                <a:solidFill>
                  <a:srgbClr val="0066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7" name="Picture 26" descr="Arkansas Master Naturalists"/>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378451" y="5464903"/>
            <a:ext cx="1350620" cy="1146597"/>
          </a:xfrm>
          <a:prstGeom prst="rect">
            <a:avLst/>
          </a:prstGeom>
        </p:spPr>
      </p:pic>
      <p:sp>
        <p:nvSpPr>
          <p:cNvPr id="3" name="Rectangle 2">
            <a:extLst>
              <a:ext uri="{FF2B5EF4-FFF2-40B4-BE49-F238E27FC236}">
                <a16:creationId xmlns:a16="http://schemas.microsoft.com/office/drawing/2014/main" id="{8A9DBEB0-636A-4A76-9951-061DEE5B83CF}"/>
              </a:ext>
              <a:ext uri="{C183D7F6-B498-43B3-948B-1728B52AA6E4}">
                <adec:decorative xmlns:adec="http://schemas.microsoft.com/office/drawing/2017/decorative" val="1"/>
              </a:ext>
            </a:extLst>
          </p:cNvPr>
          <p:cNvSpPr/>
          <p:nvPr/>
        </p:nvSpPr>
        <p:spPr>
          <a:xfrm>
            <a:off x="0" y="838200"/>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ity of Elkins">
            <a:extLst>
              <a:ext uri="{FF2B5EF4-FFF2-40B4-BE49-F238E27FC236}">
                <a16:creationId xmlns:a16="http://schemas.microsoft.com/office/drawing/2014/main" id="{847193D6-5FF7-4192-8275-D37CAE0BE84D}"/>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90827" y="2760679"/>
            <a:ext cx="1216053" cy="1147083"/>
          </a:xfrm>
          <a:prstGeom prst="rect">
            <a:avLst/>
          </a:prstGeom>
        </p:spPr>
      </p:pic>
      <p:pic>
        <p:nvPicPr>
          <p:cNvPr id="29" name="Picture 28" descr="Patagonia">
            <a:extLst>
              <a:ext uri="{FF2B5EF4-FFF2-40B4-BE49-F238E27FC236}">
                <a16:creationId xmlns:a16="http://schemas.microsoft.com/office/drawing/2014/main" id="{68C88B57-C8DF-4A7B-9D6A-8B7665B23549}"/>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508916" y="5063116"/>
            <a:ext cx="2159760" cy="484186"/>
          </a:xfrm>
          <a:prstGeom prst="rect">
            <a:avLst/>
          </a:prstGeom>
        </p:spPr>
      </p:pic>
      <p:pic>
        <p:nvPicPr>
          <p:cNvPr id="5" name="Picture 4" descr="Washington County Conservation District">
            <a:extLst>
              <a:ext uri="{FF2B5EF4-FFF2-40B4-BE49-F238E27FC236}">
                <a16:creationId xmlns:a16="http://schemas.microsoft.com/office/drawing/2014/main" id="{0EA77B33-EC52-4DC2-94BF-415FC320EAC0}"/>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5952051" y="5529918"/>
            <a:ext cx="1541035" cy="930785"/>
          </a:xfrm>
          <a:prstGeom prst="rect">
            <a:avLst/>
          </a:prstGeom>
        </p:spPr>
      </p:pic>
      <p:pic>
        <p:nvPicPr>
          <p:cNvPr id="15" name="Picture 14" descr="Arkansas Forestry Commission">
            <a:extLst>
              <a:ext uri="{FF2B5EF4-FFF2-40B4-BE49-F238E27FC236}">
                <a16:creationId xmlns:a16="http://schemas.microsoft.com/office/drawing/2014/main" id="{B10B8430-3823-4DD3-A660-966D51585FC9}"/>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0585001" y="3862341"/>
            <a:ext cx="1435908" cy="1388044"/>
          </a:xfrm>
          <a:prstGeom prst="rect">
            <a:avLst/>
          </a:prstGeom>
        </p:spPr>
      </p:pic>
      <p:pic>
        <p:nvPicPr>
          <p:cNvPr id="23" name="Picture 22" descr="Watershed Conservation Resource Center">
            <a:extLst>
              <a:ext uri="{FF2B5EF4-FFF2-40B4-BE49-F238E27FC236}">
                <a16:creationId xmlns:a16="http://schemas.microsoft.com/office/drawing/2014/main" id="{7A1ACBB0-10EE-46CF-8ABB-3A0A95A7C724}"/>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8264214" y="1257300"/>
            <a:ext cx="2254250" cy="1314979"/>
          </a:xfrm>
          <a:prstGeom prst="rect">
            <a:avLst/>
          </a:prstGeom>
        </p:spPr>
      </p:pic>
      <p:pic>
        <p:nvPicPr>
          <p:cNvPr id="28" name="Picture 27" descr="Arkansas Water Resources Center">
            <a:extLst>
              <a:ext uri="{FF2B5EF4-FFF2-40B4-BE49-F238E27FC236}">
                <a16:creationId xmlns:a16="http://schemas.microsoft.com/office/drawing/2014/main" id="{A617E6CA-2B81-4128-906E-30FAA1A42D22}"/>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611186" y="3699760"/>
            <a:ext cx="1812156" cy="1048295"/>
          </a:xfrm>
          <a:prstGeom prst="rect">
            <a:avLst/>
          </a:prstGeom>
        </p:spPr>
      </p:pic>
      <p:pic>
        <p:nvPicPr>
          <p:cNvPr id="31" name="Picture 30" descr="Cargill">
            <a:extLst>
              <a:ext uri="{FF2B5EF4-FFF2-40B4-BE49-F238E27FC236}">
                <a16:creationId xmlns:a16="http://schemas.microsoft.com/office/drawing/2014/main" id="{8D72445A-AFBC-46E9-A148-B7AAA5E8C5FE}"/>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4043060" y="2910310"/>
            <a:ext cx="1609470" cy="718226"/>
          </a:xfrm>
          <a:prstGeom prst="rect">
            <a:avLst/>
          </a:prstGeom>
        </p:spPr>
      </p:pic>
    </p:spTree>
    <p:extLst>
      <p:ext uri="{BB962C8B-B14F-4D97-AF65-F5344CB8AC3E}">
        <p14:creationId xmlns:p14="http://schemas.microsoft.com/office/powerpoint/2010/main" val="1211213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25480</TotalTime>
  <Words>561</Words>
  <Application>Microsoft Office PowerPoint</Application>
  <PresentationFormat>Widescreen</PresentationFormat>
  <Paragraphs>107</Paragraphs>
  <Slides>16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White River and Richland Creek Watershed Opportunity Assessment</vt:lpstr>
      <vt:lpstr>Project Overview</vt:lpstr>
      <vt:lpstr>White River-Richland Creek Watershed</vt:lpstr>
      <vt:lpstr>Our Approach</vt:lpstr>
      <vt:lpstr>Learning Process</vt:lpstr>
      <vt:lpstr>Building Connections</vt:lpstr>
      <vt:lpstr>Successful Programs</vt:lpstr>
      <vt:lpstr>Successful Programs</vt:lpstr>
      <vt:lpstr>Supplemental Rain Garden Program</vt:lpstr>
      <vt:lpstr>Community Presence</vt:lpstr>
      <vt:lpstr>Project Numbers So Far</vt:lpstr>
      <vt:lpstr>Project Numbers So Far</vt:lpstr>
      <vt:lpstr>Big Issues</vt:lpstr>
      <vt:lpstr>Erosion Estimates</vt:lpstr>
      <vt:lpstr>Rounding the Corner</vt:lpstr>
      <vt:lpstr>Thanks to Our Partners &amp; Sponsors: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River and Richland Creek Watershed Opportunity Assessment Project 16-500</dc:title>
  <dc:subject>White River and Richland Creek Watershed Opportunity Assessment Project 16-500</dc:subject>
  <dc:creator>Melissa Welch</dc:creator>
  <cp:keywords>arkansas,water,watershed,white river,richland creek,project,16-500,319,2017</cp:keywords>
  <dc:description/>
  <cp:lastModifiedBy>Donna Rinke</cp:lastModifiedBy>
  <cp:revision>61</cp:revision>
  <dcterms:created xsi:type="dcterms:W3CDTF">2017-08-08T14:03:45Z</dcterms:created>
  <dcterms:modified xsi:type="dcterms:W3CDTF">2018-06-25T21:47:12Z</dcterms:modified>
</cp:coreProperties>
</file>